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drawings/drawing2.xml" ContentType="application/vnd.openxmlformats-officedocument.drawingml.chartshapes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ls" ContentType="application/vnd.ms-exce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7.xml" ContentType="application/vnd.openxmlformats-officedocument.drawingml.char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diagrams/layout1.xml" ContentType="application/vnd.openxmlformats-officedocument.drawingml.diagramLayout+xml"/>
  <Default Extension="xlsx" ContentType="application/vnd.openxmlformats-officedocument.spreadsheetml.sheet"/>
  <Override PartName="/ppt/notesSlides/notesSlide6.xml" ContentType="application/vnd.openxmlformats-officedocument.presentationml.notesSl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7.xml" ContentType="application/vnd.openxmlformats-officedocument.presentationml.notesSlide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6" r:id="rId1"/>
  </p:sldMasterIdLst>
  <p:notesMasterIdLst>
    <p:notesMasterId r:id="rId16"/>
  </p:notesMasterIdLst>
  <p:handoutMasterIdLst>
    <p:handoutMasterId r:id="rId17"/>
  </p:handoutMasterIdLst>
  <p:sldIdLst>
    <p:sldId id="416" r:id="rId2"/>
    <p:sldId id="693" r:id="rId3"/>
    <p:sldId id="694" r:id="rId4"/>
    <p:sldId id="642" r:id="rId5"/>
    <p:sldId id="695" r:id="rId6"/>
    <p:sldId id="696" r:id="rId7"/>
    <p:sldId id="673" r:id="rId8"/>
    <p:sldId id="679" r:id="rId9"/>
    <p:sldId id="684" r:id="rId10"/>
    <p:sldId id="683" r:id="rId11"/>
    <p:sldId id="690" r:id="rId12"/>
    <p:sldId id="622" r:id="rId13"/>
    <p:sldId id="688" r:id="rId14"/>
    <p:sldId id="689" r:id="rId15"/>
  </p:sldIdLst>
  <p:sldSz cx="9144000" cy="6858000" type="screen4x3"/>
  <p:notesSz cx="9926638" cy="67976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141">
          <p15:clr>
            <a:srgbClr val="A4A3A4"/>
          </p15:clr>
        </p15:guide>
        <p15:guide id="2" pos="311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CCFFCC"/>
    <a:srgbClr val="FFFFC9"/>
    <a:srgbClr val="F1E6A5"/>
    <a:srgbClr val="2EC50B"/>
    <a:srgbClr val="EDEDF9"/>
    <a:srgbClr val="FFBDBD"/>
    <a:srgbClr val="F5FEE8"/>
    <a:srgbClr val="BBE0E3"/>
    <a:srgbClr val="FFE389"/>
    <a:srgbClr val="D8BE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0728" autoAdjust="0"/>
    <p:restoredTop sz="99770" autoAdjust="0"/>
  </p:normalViewPr>
  <p:slideViewPr>
    <p:cSldViewPr>
      <p:cViewPr>
        <p:scale>
          <a:sx n="91" d="100"/>
          <a:sy n="91" d="100"/>
        </p:scale>
        <p:origin x="-1140" y="22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118" d="100"/>
          <a:sy n="118" d="100"/>
        </p:scale>
        <p:origin x="-2100" y="-108"/>
      </p:cViewPr>
      <p:guideLst>
        <p:guide orient="horz" pos="2141"/>
        <p:guide pos="3128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>
        <c:manualLayout>
          <c:layoutTarget val="inner"/>
          <c:xMode val="edge"/>
          <c:yMode val="edge"/>
          <c:x val="7.6896867780974529E-2"/>
          <c:y val="4.015575705411982E-2"/>
          <c:w val="0.90637845794911687"/>
          <c:h val="0.5047281272447085"/>
        </c:manualLayout>
      </c:layout>
      <c:bar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налоговые и неналоговые доходы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</c:spPr>
          <c:dLbls>
            <c:txPr>
              <a:bodyPr/>
              <a:lstStyle/>
              <a:p>
                <a:pPr>
                  <a:defRPr sz="1600" baseline="0"/>
                </a:pPr>
                <a:endParaRPr lang="ru-RU"/>
              </a:p>
            </c:txPr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43.9</c:v>
                </c:pt>
                <c:pt idx="1">
                  <c:v>43.1</c:v>
                </c:pt>
                <c:pt idx="2">
                  <c:v>43.4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межбюджетные трансферты из бюджетов поселений на реализацию переданных полномочий</c:v>
                </c:pt>
              </c:strCache>
            </c:strRef>
          </c:tx>
          <c:dLbls>
            <c:txPr>
              <a:bodyPr/>
              <a:lstStyle/>
              <a:p>
                <a:pPr>
                  <a:defRPr sz="1600" baseline="0"/>
                </a:pPr>
                <a:endParaRPr lang="ru-RU"/>
              </a:p>
            </c:txPr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</c:numCache>
            </c:num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39.6</c:v>
                </c:pt>
                <c:pt idx="1">
                  <c:v>39.6</c:v>
                </c:pt>
                <c:pt idx="2">
                  <c:v>39.6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финансовая помощь из краевого бюджета</c:v>
                </c:pt>
              </c:strCache>
            </c:strRef>
          </c:tx>
          <c:spPr>
            <a:solidFill>
              <a:srgbClr val="00B050"/>
            </a:solidFill>
          </c:spPr>
          <c:dLbls>
            <c:txPr>
              <a:bodyPr/>
              <a:lstStyle/>
              <a:p>
                <a:pPr>
                  <a:defRPr sz="1600" baseline="0"/>
                </a:pPr>
                <a:endParaRPr lang="ru-RU"/>
              </a:p>
            </c:txPr>
            <c:dLblPos val="ctr"/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</c:numCache>
            </c:num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555.4</c:v>
                </c:pt>
                <c:pt idx="1">
                  <c:v>517.5</c:v>
                </c:pt>
                <c:pt idx="2">
                  <c:v>513.70000000000005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дефицит</c:v>
                </c:pt>
              </c:strCache>
            </c:strRef>
          </c:tx>
          <c:cat>
            <c:numRef>
              <c:f>Лист1!$A$2:$A$4</c:f>
              <c:numCache>
                <c:formatCode>General</c:formatCode>
                <c:ptCount val="3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</c:numCache>
            </c:numRef>
          </c:cat>
          <c:val>
            <c:numRef>
              <c:f>Лист1!$E$2:$E$4</c:f>
              <c:numCache>
                <c:formatCode>General</c:formatCode>
                <c:ptCount val="3"/>
                <c:pt idx="0">
                  <c:v>0</c:v>
                </c:pt>
                <c:pt idx="1">
                  <c:v>0</c:v>
                </c:pt>
                <c:pt idx="2">
                  <c:v>0</c:v>
                </c:pt>
              </c:numCache>
            </c:numRef>
          </c:val>
        </c:ser>
        <c:dLbls/>
        <c:overlap val="100"/>
        <c:axId val="94940160"/>
        <c:axId val="96404224"/>
      </c:barChart>
      <c:lineChart>
        <c:grouping val="standard"/>
        <c:ser>
          <c:idx val="4"/>
          <c:order val="4"/>
          <c:tx>
            <c:strRef>
              <c:f>Лист1!$F$1</c:f>
              <c:strCache>
                <c:ptCount val="1"/>
                <c:pt idx="0">
                  <c:v>расходы</c:v>
                </c:pt>
              </c:strCache>
            </c:strRef>
          </c:tx>
          <c:spPr>
            <a:ln w="117475">
              <a:solidFill>
                <a:schemeClr val="tx2"/>
              </a:solidFill>
            </a:ln>
          </c:spPr>
          <c:marker>
            <c:symbol val="circle"/>
            <c:size val="21"/>
            <c:spPr>
              <a:solidFill>
                <a:schemeClr val="tx2"/>
              </a:solidFill>
            </c:spPr>
          </c:marker>
          <c:dLbls>
            <c:txPr>
              <a:bodyPr/>
              <a:lstStyle/>
              <a:p>
                <a:pPr>
                  <a:defRPr sz="1600" baseline="0"/>
                </a:pPr>
                <a:endParaRPr lang="ru-RU"/>
              </a:p>
            </c:txPr>
            <c:dLblPos val="t"/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</c:numCache>
            </c:numRef>
          </c:cat>
          <c:val>
            <c:numRef>
              <c:f>Лист1!$F$2:$F$4</c:f>
              <c:numCache>
                <c:formatCode>General</c:formatCode>
                <c:ptCount val="3"/>
                <c:pt idx="0">
                  <c:v>638.9</c:v>
                </c:pt>
                <c:pt idx="1">
                  <c:v>600.20000000000005</c:v>
                </c:pt>
                <c:pt idx="2">
                  <c:v>596.70000000000005</c:v>
                </c:pt>
              </c:numCache>
            </c:numRef>
          </c:val>
        </c:ser>
        <c:dLbls/>
        <c:marker val="1"/>
        <c:axId val="94940160"/>
        <c:axId val="96404224"/>
      </c:lineChart>
      <c:catAx>
        <c:axId val="94940160"/>
        <c:scaling>
          <c:orientation val="minMax"/>
        </c:scaling>
        <c:axPos val="b"/>
        <c:numFmt formatCode="General" sourceLinked="1"/>
        <c:tickLblPos val="nextTo"/>
        <c:crossAx val="96404224"/>
        <c:crosses val="autoZero"/>
        <c:auto val="1"/>
        <c:lblAlgn val="ctr"/>
        <c:lblOffset val="100"/>
      </c:catAx>
      <c:valAx>
        <c:axId val="96404224"/>
        <c:scaling>
          <c:orientation val="minMax"/>
        </c:scaling>
        <c:delete val="1"/>
        <c:axPos val="l"/>
        <c:majorGridlines>
          <c:spPr>
            <a:ln>
              <a:noFill/>
            </a:ln>
          </c:spPr>
        </c:majorGridlines>
        <c:numFmt formatCode="General" sourceLinked="1"/>
        <c:tickLblPos val="nextTo"/>
        <c:crossAx val="94940160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7.887270188369877E-2"/>
          <c:y val="0.63003467332867147"/>
          <c:w val="0.84225459623260257"/>
          <c:h val="0.35489512564038472"/>
        </c:manualLayout>
      </c:layout>
      <c:spPr>
        <a:ln>
          <a:solidFill>
            <a:schemeClr val="tx2"/>
          </a:solidFill>
        </a:ln>
      </c:spPr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4.647181344215006E-2"/>
          <c:y val="9.7174773790566507E-2"/>
          <c:w val="0.28009688112732473"/>
          <c:h val="0.86363205014258249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olidFill>
              <a:srgbClr val="538022"/>
            </a:solidFill>
          </c:spPr>
          <c:dPt>
            <c:idx val="0"/>
            <c:spPr>
              <a:solidFill>
                <a:srgbClr val="7EC234"/>
              </a:solidFill>
            </c:spPr>
          </c:dPt>
          <c:dPt>
            <c:idx val="1"/>
            <c:spPr>
              <a:solidFill>
                <a:srgbClr val="8888D8"/>
              </a:solidFill>
            </c:spPr>
          </c:dPt>
          <c:dPt>
            <c:idx val="2"/>
            <c:spPr>
              <a:solidFill>
                <a:srgbClr val="C00000">
                  <a:alpha val="49000"/>
                </a:srgbClr>
              </a:solidFill>
            </c:spPr>
          </c:dPt>
          <c:dLbls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smtClean="0"/>
                      <a:t>3,</a:t>
                    </a:r>
                    <a:r>
                      <a:rPr lang="ru-RU" smtClean="0"/>
                      <a:t>1</a:t>
                    </a:r>
                    <a:endParaRPr lang="en-US"/>
                  </a:p>
                </c:rich>
              </c:tx>
              <c:showVal val="1"/>
            </c:dLbl>
            <c:showVal val="1"/>
            <c:showLeaderLines val="1"/>
          </c:dLbls>
          <c:cat>
            <c:strRef>
              <c:f>Лист1!$A$2:$A$5</c:f>
              <c:strCache>
                <c:ptCount val="4"/>
                <c:pt idx="0">
                  <c:v>НДФЛ</c:v>
                </c:pt>
                <c:pt idx="1">
                  <c:v>доходы от использования имущества</c:v>
                </c:pt>
                <c:pt idx="2">
                  <c:v>налоги на совокупный доход</c:v>
                </c:pt>
                <c:pt idx="3">
                  <c:v>прочие собственные доходы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27.2</c:v>
                </c:pt>
                <c:pt idx="1">
                  <c:v>6.9</c:v>
                </c:pt>
                <c:pt idx="2">
                  <c:v>6.7</c:v>
                </c:pt>
                <c:pt idx="3">
                  <c:v>3.1</c:v>
                </c:pt>
              </c:numCache>
            </c:numRef>
          </c:val>
        </c:ser>
        <c:dLbls/>
        <c:firstSliceAng val="104"/>
        <c:holeSize val="50"/>
      </c:doughnutChart>
    </c:plotArea>
    <c:plotVisOnly val="1"/>
    <c:dispBlanksAs val="zero"/>
  </c:chart>
  <c:spPr>
    <a:noFill/>
    <a:ln>
      <a:noFill/>
    </a:ln>
  </c:spPr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>
        <c:manualLayout>
          <c:layoutTarget val="inner"/>
          <c:xMode val="edge"/>
          <c:yMode val="edge"/>
          <c:x val="5.7614046618536328E-2"/>
          <c:y val="5.7999277368071291E-2"/>
          <c:w val="0.58385704576242214"/>
          <c:h val="0.78955522649994514"/>
        </c:manualLayout>
      </c:layout>
      <c:bar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Финансовая помощь из краевого бюджета</c:v>
                </c:pt>
              </c:strCache>
            </c:strRef>
          </c:tx>
          <c:spPr>
            <a:solidFill>
              <a:srgbClr val="C00000">
                <a:alpha val="49000"/>
              </a:srgbClr>
            </a:solidFill>
          </c:spPr>
          <c:dLbls>
            <c:dLbl>
              <c:idx val="4"/>
              <c:tx>
                <c:rich>
                  <a:bodyPr/>
                  <a:lstStyle/>
                  <a:p>
                    <a:r>
                      <a:rPr lang="ru-RU" baseline="0" dirty="0" smtClean="0">
                        <a:solidFill>
                          <a:schemeClr val="tx1"/>
                        </a:solidFill>
                      </a:rPr>
                      <a:t>4</a:t>
                    </a:r>
                    <a:r>
                      <a:rPr lang="en-US" baseline="0" dirty="0" smtClean="0">
                        <a:solidFill>
                          <a:schemeClr val="tx1"/>
                        </a:solidFill>
                      </a:rPr>
                      <a:t>,</a:t>
                    </a:r>
                    <a:r>
                      <a:rPr lang="ru-RU" baseline="0" dirty="0" smtClean="0">
                        <a:solidFill>
                          <a:schemeClr val="tx1"/>
                        </a:solidFill>
                      </a:rPr>
                      <a:t>4</a:t>
                    </a:r>
                    <a:endParaRPr lang="en-US" dirty="0"/>
                  </a:p>
                </c:rich>
              </c:tx>
              <c:dLblPos val="ctr"/>
              <c:showVal val="1"/>
              <c:extLst>
                <c:ext xmlns:c15="http://schemas.microsoft.com/office/drawing/2012/chart" uri="{CE6537A1-D6FC-4f65-9D91-7224C49458BB}"/>
              </c:extLst>
            </c:dLbl>
            <c:numFmt formatCode="#,##0.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300" b="1" baseline="0">
                    <a:solidFill>
                      <a:schemeClr val="tx1"/>
                    </a:solidFill>
                  </a:defRPr>
                </a:pPr>
                <a:endParaRPr lang="ru-RU"/>
              </a:p>
            </c:txPr>
            <c:dLblPos val="ctr"/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2017</c:v>
                </c:pt>
                <c:pt idx="1">
                  <c:v>2018</c:v>
                </c:pt>
                <c:pt idx="2">
                  <c:v>10 месяцев 2019 поступило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499.6</c:v>
                </c:pt>
                <c:pt idx="1">
                  <c:v>595.9</c:v>
                </c:pt>
                <c:pt idx="2">
                  <c:v>553.20000000000005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Налоговые и неналоговые доходы консолидированного бюджета района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</c:spPr>
          <c:dLbls>
            <c:dLbl>
              <c:idx val="4"/>
              <c:tx>
                <c:rich>
                  <a:bodyPr/>
                  <a:lstStyle/>
                  <a:p>
                    <a:r>
                      <a:rPr lang="en-US" baseline="0" dirty="0" smtClean="0">
                        <a:solidFill>
                          <a:schemeClr val="tx1"/>
                        </a:solidFill>
                      </a:rPr>
                      <a:t>12</a:t>
                    </a:r>
                    <a:r>
                      <a:rPr lang="ru-RU" baseline="0" dirty="0" smtClean="0">
                        <a:solidFill>
                          <a:schemeClr val="tx1"/>
                        </a:solidFill>
                      </a:rPr>
                      <a:t>,0</a:t>
                    </a:r>
                    <a:endParaRPr lang="en-US" dirty="0"/>
                  </a:p>
                </c:rich>
              </c:tx>
              <c:dLblPos val="ctr"/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 baseline="0">
                    <a:solidFill>
                      <a:schemeClr val="tx1"/>
                    </a:solidFill>
                  </a:defRPr>
                </a:pPr>
                <a:endParaRPr lang="ru-RU"/>
              </a:p>
            </c:txPr>
            <c:dLblPos val="ctr"/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2017</c:v>
                </c:pt>
                <c:pt idx="1">
                  <c:v>2018</c:v>
                </c:pt>
                <c:pt idx="2">
                  <c:v>10 месяцев 2019 поступило</c:v>
                </c:pt>
              </c:strCache>
            </c:strRef>
          </c:cat>
          <c:val>
            <c:numRef>
              <c:f>Лист1!$C$2:$C$4</c:f>
              <c:numCache>
                <c:formatCode>0.0</c:formatCode>
                <c:ptCount val="3"/>
                <c:pt idx="0">
                  <c:v>44.7</c:v>
                </c:pt>
                <c:pt idx="1">
                  <c:v>45.9</c:v>
                </c:pt>
                <c:pt idx="2">
                  <c:v>48.2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Налоговые и неналоговые доходы, собираемые с территории Казачинского района</c:v>
                </c:pt>
              </c:strCache>
            </c:strRef>
          </c:tx>
          <c:spPr>
            <a:solidFill>
              <a:srgbClr val="7EC234"/>
            </a:solidFill>
          </c:spPr>
          <c:dLbls>
            <c:dLbl>
              <c:idx val="0"/>
              <c:layout>
                <c:manualLayout>
                  <c:x val="-3.0408498672561488E-3"/>
                  <c:y val="-2.0485324764983402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baseline="0" smtClean="0">
                        <a:solidFill>
                          <a:schemeClr val="tx1"/>
                        </a:solidFill>
                      </a:rPr>
                      <a:t>18</a:t>
                    </a:r>
                    <a:r>
                      <a:rPr lang="ru-RU" baseline="0" smtClean="0">
                        <a:solidFill>
                          <a:schemeClr val="tx1"/>
                        </a:solidFill>
                      </a:rPr>
                      <a:t>7</a:t>
                    </a:r>
                    <a:r>
                      <a:rPr lang="en-US" baseline="0" smtClean="0">
                        <a:solidFill>
                          <a:schemeClr val="tx1"/>
                        </a:solidFill>
                      </a:rPr>
                      <a:t>,</a:t>
                    </a:r>
                    <a:r>
                      <a:rPr lang="ru-RU" baseline="0" smtClean="0">
                        <a:solidFill>
                          <a:schemeClr val="tx1"/>
                        </a:solidFill>
                      </a:rPr>
                      <a:t>5</a:t>
                    </a:r>
                    <a:endParaRPr lang="en-US"/>
                  </a:p>
                </c:rich>
              </c:tx>
              <c:showVal val="1"/>
              <c:extLst>
                <c:ext xmlns:c15="http://schemas.microsoft.com/office/drawing/2012/chart" uri="{CE6537A1-D6FC-4f65-9D91-7224C49458BB}"/>
              </c:extLst>
            </c:dLbl>
            <c:numFmt formatCode="#,##0.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 baseline="0">
                    <a:solidFill>
                      <a:schemeClr val="tx1"/>
                    </a:solidFill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2017</c:v>
                </c:pt>
                <c:pt idx="1">
                  <c:v>2018</c:v>
                </c:pt>
                <c:pt idx="2">
                  <c:v>10 месяцев 2019 поступило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121.7</c:v>
                </c:pt>
                <c:pt idx="1">
                  <c:v>130.5</c:v>
                </c:pt>
                <c:pt idx="2">
                  <c:v>102.7</c:v>
                </c:pt>
              </c:numCache>
            </c:numRef>
          </c:val>
        </c:ser>
        <c:dLbls/>
        <c:gapWidth val="106"/>
        <c:overlap val="100"/>
        <c:axId val="93659136"/>
        <c:axId val="93660672"/>
      </c:barChart>
      <c:catAx>
        <c:axId val="93659136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200" b="1"/>
            </a:pPr>
            <a:endParaRPr lang="ru-RU"/>
          </a:p>
        </c:txPr>
        <c:crossAx val="93660672"/>
        <c:crosses val="autoZero"/>
        <c:auto val="1"/>
        <c:lblAlgn val="ctr"/>
        <c:lblOffset val="100"/>
      </c:catAx>
      <c:valAx>
        <c:axId val="93660672"/>
        <c:scaling>
          <c:orientation val="minMax"/>
        </c:scaling>
        <c:axPos val="l"/>
        <c:numFmt formatCode="General" sourceLinked="1"/>
        <c:tickLblPos val="nextTo"/>
        <c:txPr>
          <a:bodyPr/>
          <a:lstStyle/>
          <a:p>
            <a:pPr>
              <a:defRPr sz="1200" b="0"/>
            </a:pPr>
            <a:endParaRPr lang="ru-RU"/>
          </a:p>
        </c:txPr>
        <c:crossAx val="9365913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7306135046297932"/>
          <c:y val="0.26095521295059643"/>
          <c:w val="0.31781609993526222"/>
          <c:h val="0.64197217221868075"/>
        </c:manualLayout>
      </c:layout>
      <c:txPr>
        <a:bodyPr/>
        <a:lstStyle/>
        <a:p>
          <a:pPr>
            <a:defRPr sz="1000" baseline="0"/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0.36816840039215926"/>
          <c:y val="0.16124810526151298"/>
          <c:w val="0.63090943111584796"/>
          <c:h val="0.72711859109590116"/>
        </c:manualLayout>
      </c:layout>
      <c:barChart>
        <c:barDir val="bar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прочие</c:v>
                </c:pt>
              </c:strCache>
            </c:strRef>
          </c:tx>
          <c:spPr>
            <a:solidFill>
              <a:srgbClr val="5FB6BD"/>
            </a:solidFill>
          </c:spPr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1,0</a:t>
                    </a:r>
                  </a:p>
                </c:rich>
              </c:tx>
              <c:showVal val="1"/>
              <c:extLst>
                <c:ext xmlns:c15="http://schemas.microsoft.com/office/drawing/2012/chart" uri="{CE6537A1-D6FC-4f65-9D91-7224C49458BB}"/>
              </c:extLst>
            </c:dLbl>
            <c:numFmt formatCode="#,##0.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00" b="1"/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0.0</c:formatCode>
                <c:ptCount val="1"/>
                <c:pt idx="0">
                  <c:v>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продажа земельных участков</c:v>
                </c:pt>
              </c:strCache>
            </c:strRef>
          </c:tx>
          <c:spPr>
            <a:solidFill>
              <a:srgbClr val="D60093"/>
            </a:solidFill>
          </c:spPr>
          <c:dLbls>
            <c:dLbl>
              <c:idx val="0"/>
              <c:spPr/>
              <c:txPr>
                <a:bodyPr/>
                <a:lstStyle/>
                <a:p>
                  <a:pPr>
                    <a:defRPr sz="1000" b="1"/>
                  </a:pPr>
                  <a:endParaRPr lang="ru-RU"/>
                </a:p>
              </c:txPr>
            </c:dLbl>
            <c:spPr>
              <a:noFill/>
              <a:ln>
                <a:noFill/>
              </a:ln>
              <a:effectLst/>
            </c:sp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0.0</c:formatCode>
                <c:ptCount val="1"/>
                <c:pt idx="0">
                  <c:v>0.5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штрафы</c:v>
                </c:pt>
              </c:strCache>
            </c:strRef>
          </c:tx>
          <c:spPr>
            <a:solidFill>
              <a:srgbClr val="00B050"/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00" b="1"/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Лист1!$D$2</c:f>
              <c:numCache>
                <c:formatCode>0.0</c:formatCode>
                <c:ptCount val="1"/>
                <c:pt idx="0">
                  <c:v>0.1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госпошлина</c:v>
                </c:pt>
              </c:strCache>
            </c:strRef>
          </c:tx>
          <c:spPr>
            <a:solidFill>
              <a:srgbClr val="FFC000"/>
            </a:solidFill>
          </c:spPr>
          <c:dLbls>
            <c:dLbl>
              <c:idx val="0"/>
              <c:spPr/>
              <c:txPr>
                <a:bodyPr/>
                <a:lstStyle/>
                <a:p>
                  <a:pPr>
                    <a:defRPr sz="1050" b="1"/>
                  </a:pPr>
                  <a:endParaRPr lang="ru-RU"/>
                </a:p>
              </c:txPr>
            </c:dLbl>
            <c:spPr>
              <a:noFill/>
              <a:ln>
                <a:noFill/>
              </a:ln>
              <a:effectLst/>
            </c:sp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Лист1!$E$2</c:f>
              <c:numCache>
                <c:formatCode>0.0</c:formatCode>
                <c:ptCount val="1"/>
                <c:pt idx="0">
                  <c:v>1.5</c:v>
                </c:pt>
              </c:numCache>
            </c:numRef>
          </c:val>
        </c:ser>
        <c:dLbls/>
        <c:gapWidth val="75"/>
        <c:axId val="108895232"/>
        <c:axId val="108893696"/>
      </c:barChart>
      <c:valAx>
        <c:axId val="108893696"/>
        <c:scaling>
          <c:orientation val="minMax"/>
        </c:scaling>
        <c:delete val="1"/>
        <c:axPos val="b"/>
        <c:numFmt formatCode="0.0" sourceLinked="1"/>
        <c:tickLblPos val="none"/>
        <c:crossAx val="108895232"/>
        <c:crosses val="autoZero"/>
        <c:crossBetween val="between"/>
      </c:valAx>
      <c:catAx>
        <c:axId val="108895232"/>
        <c:scaling>
          <c:orientation val="minMax"/>
        </c:scaling>
        <c:delete val="1"/>
        <c:axPos val="l"/>
        <c:numFmt formatCode="General" sourceLinked="1"/>
        <c:tickLblPos val="none"/>
        <c:crossAx val="108893696"/>
        <c:crosses val="autoZero"/>
        <c:auto val="1"/>
        <c:lblAlgn val="ctr"/>
        <c:lblOffset val="100"/>
      </c:catAx>
    </c:plotArea>
    <c:legend>
      <c:legendPos val="r"/>
      <c:layout>
        <c:manualLayout>
          <c:xMode val="edge"/>
          <c:yMode val="edge"/>
          <c:x val="0"/>
          <c:y val="0.14669768568437191"/>
          <c:w val="0.36603754553587631"/>
          <c:h val="0.85330231431562831"/>
        </c:manualLayout>
      </c:layout>
      <c:txPr>
        <a:bodyPr/>
        <a:lstStyle/>
        <a:p>
          <a:pPr>
            <a:defRPr sz="800" b="1" baseline="0"/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>
        <c:manualLayout>
          <c:layoutTarget val="inner"/>
          <c:xMode val="edge"/>
          <c:yMode val="edge"/>
          <c:x val="7.6896867780974529E-2"/>
          <c:y val="5.7737658256888001E-2"/>
          <c:w val="0.90637845794911687"/>
          <c:h val="0.5047281272447085"/>
        </c:manualLayout>
      </c:layout>
      <c:bar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консолидированный бюджет района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</c:spPr>
          <c:dLbls>
            <c:txPr>
              <a:bodyPr/>
              <a:lstStyle/>
              <a:p>
                <a:pPr>
                  <a:defRPr sz="1600" baseline="0"/>
                </a:pPr>
                <a:endParaRPr lang="ru-RU"/>
              </a:p>
            </c:txPr>
            <c:showVal val="1"/>
          </c:dLbls>
          <c:cat>
            <c:numRef>
              <c:f>Лист1!$A$2:$A$8</c:f>
              <c:numCache>
                <c:formatCode>General</c:formatCode>
                <c:ptCount val="7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  <c:pt idx="6">
                  <c:v>2022</c:v>
                </c:pt>
              </c:numCache>
            </c:num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40.700000000000003</c:v>
                </c:pt>
                <c:pt idx="1">
                  <c:v>44.7</c:v>
                </c:pt>
                <c:pt idx="2">
                  <c:v>47.9</c:v>
                </c:pt>
                <c:pt idx="3">
                  <c:v>52.7</c:v>
                </c:pt>
                <c:pt idx="4">
                  <c:v>50.6</c:v>
                </c:pt>
                <c:pt idx="5" formatCode="0.0">
                  <c:v>50</c:v>
                </c:pt>
                <c:pt idx="6">
                  <c:v>50.4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районный бюджет</c:v>
                </c:pt>
              </c:strCache>
            </c:strRef>
          </c:tx>
          <c:dLbls>
            <c:txPr>
              <a:bodyPr/>
              <a:lstStyle/>
              <a:p>
                <a:pPr>
                  <a:defRPr sz="1600" baseline="0"/>
                </a:pPr>
                <a:endParaRPr lang="ru-RU"/>
              </a:p>
            </c:txPr>
            <c:showVal val="1"/>
          </c:dLbls>
          <c:cat>
            <c:numRef>
              <c:f>Лист1!$A$2:$A$8</c:f>
              <c:numCache>
                <c:formatCode>General</c:formatCode>
                <c:ptCount val="7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  <c:pt idx="6">
                  <c:v>2022</c:v>
                </c:pt>
              </c:numCache>
            </c:numRef>
          </c:cat>
          <c:val>
            <c:numRef>
              <c:f>Лист1!$C$2:$C$8</c:f>
              <c:numCache>
                <c:formatCode>General</c:formatCode>
                <c:ptCount val="7"/>
                <c:pt idx="0">
                  <c:v>27.2</c:v>
                </c:pt>
                <c:pt idx="1">
                  <c:v>30.8</c:v>
                </c:pt>
                <c:pt idx="2">
                  <c:v>39.300000000000011</c:v>
                </c:pt>
                <c:pt idx="3">
                  <c:v>47.6</c:v>
                </c:pt>
                <c:pt idx="4">
                  <c:v>43.9</c:v>
                </c:pt>
                <c:pt idx="5">
                  <c:v>43.1</c:v>
                </c:pt>
                <c:pt idx="6">
                  <c:v>43.4</c:v>
                </c:pt>
              </c:numCache>
            </c:numRef>
          </c:val>
        </c:ser>
        <c:dLbls/>
        <c:overlap val="100"/>
        <c:axId val="104178048"/>
        <c:axId val="104179584"/>
      </c:barChart>
      <c:catAx>
        <c:axId val="104178048"/>
        <c:scaling>
          <c:orientation val="minMax"/>
        </c:scaling>
        <c:axPos val="b"/>
        <c:numFmt formatCode="General" sourceLinked="1"/>
        <c:tickLblPos val="nextTo"/>
        <c:crossAx val="104179584"/>
        <c:crosses val="autoZero"/>
        <c:auto val="1"/>
        <c:lblAlgn val="ctr"/>
        <c:lblOffset val="100"/>
      </c:catAx>
      <c:valAx>
        <c:axId val="104179584"/>
        <c:scaling>
          <c:orientation val="minMax"/>
        </c:scaling>
        <c:delete val="1"/>
        <c:axPos val="l"/>
        <c:majorGridlines>
          <c:spPr>
            <a:ln>
              <a:noFill/>
            </a:ln>
          </c:spPr>
        </c:majorGridlines>
        <c:numFmt formatCode="General" sourceLinked="1"/>
        <c:tickLblPos val="nextTo"/>
        <c:crossAx val="104178048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9.2556526286351359E-2"/>
          <c:y val="0.76817818277899264"/>
          <c:w val="0.84225459623260257"/>
          <c:h val="0.16651761275358282"/>
        </c:manualLayout>
      </c:layout>
      <c:spPr>
        <a:ln>
          <a:solidFill>
            <a:schemeClr val="tx2"/>
          </a:solidFill>
        </a:ln>
      </c:spPr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>
        <c:manualLayout>
          <c:layoutTarget val="inner"/>
          <c:xMode val="edge"/>
          <c:yMode val="edge"/>
          <c:x val="6.3638262498734097E-2"/>
          <c:y val="2.2046161537606938E-3"/>
          <c:w val="0.92631359079093922"/>
          <c:h val="0.95149844461726463"/>
        </c:manualLayout>
      </c:layout>
      <c:bar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Зарплата</c:v>
                </c:pt>
              </c:strCache>
            </c:strRef>
          </c:tx>
          <c:cat>
            <c:strRef>
              <c:f>Лист1!$A$2</c:f>
              <c:strCache>
                <c:ptCount val="1"/>
                <c:pt idx="0">
                  <c:v>расходы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250563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ЖКУ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SerName val="1"/>
          </c:dLbls>
          <c:cat>
            <c:strRef>
              <c:f>Лист1!$A$2</c:f>
              <c:strCache>
                <c:ptCount val="1"/>
                <c:pt idx="0">
                  <c:v>расходы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72718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Пассажирские перевозки и подвоз учащихся</c:v>
                </c:pt>
              </c:strCache>
            </c:strRef>
          </c:tx>
          <c:cat>
            <c:strRef>
              <c:f>Лист1!$A$2</c:f>
              <c:strCache>
                <c:ptCount val="1"/>
                <c:pt idx="0">
                  <c:v>расходы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24681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прочие расходы</c:v>
                </c:pt>
              </c:strCache>
            </c:strRef>
          </c:tx>
          <c:cat>
            <c:strRef>
              <c:f>Лист1!$A$2</c:f>
              <c:strCache>
                <c:ptCount val="1"/>
                <c:pt idx="0">
                  <c:v>расходы</c:v>
                </c:pt>
              </c:strCache>
            </c:strRef>
          </c:cat>
          <c:val>
            <c:numRef>
              <c:f>Лист1!$E$2</c:f>
              <c:numCache>
                <c:formatCode>General</c:formatCode>
                <c:ptCount val="1"/>
                <c:pt idx="0">
                  <c:v>35406</c:v>
                </c:pt>
              </c:numCache>
            </c:numRef>
          </c:val>
        </c:ser>
        <c:dLbls/>
        <c:gapWidth val="0"/>
        <c:overlap val="100"/>
        <c:axId val="132992000"/>
        <c:axId val="133006080"/>
      </c:barChart>
      <c:catAx>
        <c:axId val="132992000"/>
        <c:scaling>
          <c:orientation val="minMax"/>
        </c:scaling>
        <c:delete val="1"/>
        <c:axPos val="b"/>
        <c:tickLblPos val="nextTo"/>
        <c:crossAx val="133006080"/>
        <c:crosses val="autoZero"/>
        <c:auto val="1"/>
        <c:lblAlgn val="ctr"/>
        <c:lblOffset val="100"/>
      </c:catAx>
      <c:valAx>
        <c:axId val="133006080"/>
        <c:scaling>
          <c:orientation val="minMax"/>
        </c:scaling>
        <c:delete val="1"/>
        <c:axPos val="l"/>
        <c:numFmt formatCode="General" sourceLinked="1"/>
        <c:tickLblPos val="nextTo"/>
        <c:crossAx val="132992000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otX val="70"/>
      <c:perspective val="30"/>
    </c:view3D>
    <c:plotArea>
      <c:layout>
        <c:manualLayout>
          <c:layoutTarget val="inner"/>
          <c:xMode val="edge"/>
          <c:yMode val="edge"/>
          <c:x val="9.4861274333432888E-2"/>
          <c:y val="8.1146825655374191E-2"/>
          <c:w val="0.839402655566303"/>
          <c:h val="0.8237211176071676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spPr>
              <a:solidFill>
                <a:schemeClr val="tx2">
                  <a:lumMod val="40000"/>
                  <a:lumOff val="60000"/>
                </a:schemeClr>
              </a:solidFill>
            </c:spPr>
          </c:dPt>
          <c:dLbls>
            <c:dLbl>
              <c:idx val="0"/>
              <c:layout>
                <c:manualLayout>
                  <c:x val="-0.11002854932530433"/>
                  <c:y val="-0.29835159641779885"/>
                </c:manualLayout>
              </c:layout>
              <c:spPr/>
              <c:txPr>
                <a:bodyPr/>
                <a:lstStyle/>
                <a:p>
                  <a:pPr>
                    <a:defRPr sz="1200" b="1" baseline="0"/>
                  </a:pPr>
                  <a:endParaRPr lang="ru-RU"/>
                </a:p>
              </c:txPr>
              <c:dLblPos val="bestFit"/>
              <c:showCatName val="1"/>
              <c:showPercent val="1"/>
            </c:dLbl>
            <c:dLbl>
              <c:idx val="1"/>
              <c:layout>
                <c:manualLayout>
                  <c:x val="3.5597471840539636E-2"/>
                  <c:y val="0.48482134417892286"/>
                </c:manualLayout>
              </c:layout>
              <c:spPr/>
              <c:txPr>
                <a:bodyPr/>
                <a:lstStyle/>
                <a:p>
                  <a:pPr>
                    <a:defRPr sz="1200" b="1" baseline="0"/>
                  </a:pPr>
                  <a:endParaRPr lang="ru-RU"/>
                </a:p>
              </c:txPr>
              <c:dLblPos val="bestFit"/>
              <c:showCatName val="1"/>
              <c:showPercent val="1"/>
            </c:dLbl>
            <c:dLbl>
              <c:idx val="2"/>
              <c:layout>
                <c:manualLayout>
                  <c:x val="-8.5757545797663703E-2"/>
                  <c:y val="2.7970462164168632E-2"/>
                </c:manualLayout>
              </c:layout>
              <c:spPr/>
              <c:txPr>
                <a:bodyPr/>
                <a:lstStyle/>
                <a:p>
                  <a:pPr>
                    <a:defRPr sz="1200" b="1" baseline="0"/>
                  </a:pPr>
                  <a:endParaRPr lang="ru-RU"/>
                </a:p>
              </c:txPr>
              <c:dLblPos val="bestFit"/>
              <c:showCatName val="1"/>
              <c:showPercent val="1"/>
            </c:dLbl>
            <c:dLbl>
              <c:idx val="3"/>
              <c:layout>
                <c:manualLayout>
                  <c:x val="-2.5889070429483383E-2"/>
                  <c:y val="0"/>
                </c:manualLayout>
              </c:layout>
              <c:spPr/>
              <c:txPr>
                <a:bodyPr/>
                <a:lstStyle/>
                <a:p>
                  <a:pPr>
                    <a:defRPr sz="1200" b="1" baseline="0"/>
                  </a:pPr>
                  <a:endParaRPr lang="ru-RU"/>
                </a:p>
              </c:txPr>
              <c:dLblPos val="bestFit"/>
              <c:showCatName val="1"/>
              <c:showPercent val="1"/>
            </c:dLbl>
            <c:dLbl>
              <c:idx val="4"/>
              <c:layout>
                <c:manualLayout>
                  <c:x val="0.15048022187137214"/>
                  <c:y val="-3.0301334011182679E-2"/>
                </c:manualLayout>
              </c:layout>
              <c:spPr/>
              <c:txPr>
                <a:bodyPr/>
                <a:lstStyle/>
                <a:p>
                  <a:pPr>
                    <a:defRPr sz="1200" b="1" baseline="0"/>
                  </a:pPr>
                  <a:endParaRPr lang="ru-RU"/>
                </a:p>
              </c:txPr>
              <c:dLblPos val="bestFit"/>
              <c:showCatName val="1"/>
              <c:showPercent val="1"/>
            </c:dLbl>
            <c:txPr>
              <a:bodyPr/>
              <a:lstStyle/>
              <a:p>
                <a:pPr>
                  <a:defRPr sz="1200" baseline="0"/>
                </a:pPr>
                <a:endParaRPr lang="ru-RU"/>
              </a:p>
            </c:txPr>
            <c:dLblPos val="outEnd"/>
            <c:showCatName val="1"/>
            <c:showPercent val="1"/>
            <c:showLeaderLines val="1"/>
          </c:dLbls>
          <c:cat>
            <c:strRef>
              <c:f>Лист1!$A$2:$A$6</c:f>
              <c:strCache>
                <c:ptCount val="5"/>
                <c:pt idx="0">
                  <c:v>Социальная сфера - 5 программ</c:v>
                </c:pt>
                <c:pt idx="1">
                  <c:v>Национальная экономика - 4 программы</c:v>
                </c:pt>
                <c:pt idx="2">
                  <c:v>Финансы - 1 программа</c:v>
                </c:pt>
                <c:pt idx="3">
                  <c:v>Безопасные и комфортные условия проживания - 1 программа</c:v>
                </c:pt>
                <c:pt idx="4">
                  <c:v>Непрограммные расходы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447.3</c:v>
                </c:pt>
                <c:pt idx="1">
                  <c:v>34.300000000000011</c:v>
                </c:pt>
                <c:pt idx="2">
                  <c:v>115.6</c:v>
                </c:pt>
                <c:pt idx="3">
                  <c:v>3.5</c:v>
                </c:pt>
                <c:pt idx="4">
                  <c:v>38.200000000000003</c:v>
                </c:pt>
              </c:numCache>
            </c:numRef>
          </c:val>
        </c:ser>
        <c:dLbls/>
      </c:pie3D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Relationship Id="rId4" Type="http://schemas.openxmlformats.org/officeDocument/2006/relationships/image" Target="../media/image13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png"/><Relationship Id="rId2" Type="http://schemas.openxmlformats.org/officeDocument/2006/relationships/image" Target="../media/image111.png"/><Relationship Id="rId1" Type="http://schemas.openxmlformats.org/officeDocument/2006/relationships/image" Target="../media/image101.png"/><Relationship Id="rId4" Type="http://schemas.openxmlformats.org/officeDocument/2006/relationships/image" Target="../media/image131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BE98058-EDE0-4D14-958D-07EE42BFCFDA}" type="doc">
      <dgm:prSet loTypeId="urn:microsoft.com/office/officeart/2005/8/layout/vList3#1" loCatId="list" qsTypeId="urn:microsoft.com/office/officeart/2005/8/quickstyle/simple1" qsCatId="simple" csTypeId="urn:microsoft.com/office/officeart/2005/8/colors/accent1_2" csCatId="accent1" phldr="1"/>
      <dgm:spPr/>
    </dgm:pt>
    <dgm:pt modelId="{417002BB-D9E3-482D-8E86-84BF52FA0D75}">
      <dgm:prSet phldrT="[Текст]" custT="1"/>
      <dgm:spPr>
        <a:solidFill>
          <a:srgbClr val="EEF8E4"/>
        </a:solidFill>
      </dgm:spPr>
      <dgm:t>
        <a:bodyPr/>
        <a:lstStyle/>
        <a:p>
          <a:pPr marL="0" marR="0" indent="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dirty="0" smtClean="0">
              <a:solidFill>
                <a:schemeClr val="tx1"/>
              </a:solidFill>
            </a:rPr>
            <a:t>реализация Указа Президента РФ от 07.05.2018 № 204, участие в реализации национальных проектов</a:t>
          </a:r>
          <a:endParaRPr lang="ru-RU" sz="1800" dirty="0">
            <a:solidFill>
              <a:schemeClr val="tx1"/>
            </a:solidFill>
          </a:endParaRPr>
        </a:p>
      </dgm:t>
    </dgm:pt>
    <dgm:pt modelId="{2DFB0B2C-1AAE-4E66-9F24-F55C4226BD11}" type="parTrans" cxnId="{1BF10392-9A76-4D85-BA59-26C18CE6365D}">
      <dgm:prSet/>
      <dgm:spPr/>
      <dgm:t>
        <a:bodyPr/>
        <a:lstStyle/>
        <a:p>
          <a:pPr algn="l"/>
          <a:endParaRPr lang="ru-RU" sz="1800">
            <a:solidFill>
              <a:schemeClr val="tx1"/>
            </a:solidFill>
          </a:endParaRPr>
        </a:p>
      </dgm:t>
    </dgm:pt>
    <dgm:pt modelId="{43454A74-851E-463F-9D15-ED9682D7F811}" type="sibTrans" cxnId="{1BF10392-9A76-4D85-BA59-26C18CE6365D}">
      <dgm:prSet/>
      <dgm:spPr/>
      <dgm:t>
        <a:bodyPr/>
        <a:lstStyle/>
        <a:p>
          <a:pPr algn="l"/>
          <a:endParaRPr lang="ru-RU" sz="1800">
            <a:solidFill>
              <a:schemeClr val="tx1"/>
            </a:solidFill>
          </a:endParaRPr>
        </a:p>
      </dgm:t>
    </dgm:pt>
    <dgm:pt modelId="{7B1F0444-2D72-4084-8253-249B22658913}">
      <dgm:prSet phldrT="[Текст]" custT="1"/>
      <dgm:spPr>
        <a:solidFill>
          <a:srgbClr val="EEF8E4"/>
        </a:solidFill>
      </dgm:spPr>
      <dgm:t>
        <a:bodyPr/>
        <a:lstStyle/>
        <a:p>
          <a:pPr algn="l"/>
          <a:r>
            <a:rPr lang="ru-RU" sz="1800" dirty="0" smtClean="0">
              <a:solidFill>
                <a:schemeClr val="tx1"/>
              </a:solidFill>
              <a:cs typeface="Arial" charset="0"/>
            </a:rPr>
            <a:t>обеспечение сбалансированности районного бюджета без привлечения кредитных механизмов</a:t>
          </a:r>
          <a:endParaRPr lang="ru-RU" sz="1800" dirty="0">
            <a:solidFill>
              <a:schemeClr val="tx1"/>
            </a:solidFill>
          </a:endParaRPr>
        </a:p>
      </dgm:t>
    </dgm:pt>
    <dgm:pt modelId="{896FDADC-BE69-404D-8129-3C47D362DA62}" type="parTrans" cxnId="{C8278698-86A7-489E-99DB-57D1588B6255}">
      <dgm:prSet/>
      <dgm:spPr/>
      <dgm:t>
        <a:bodyPr/>
        <a:lstStyle/>
        <a:p>
          <a:pPr algn="l"/>
          <a:endParaRPr lang="ru-RU" sz="1800">
            <a:solidFill>
              <a:schemeClr val="tx1"/>
            </a:solidFill>
          </a:endParaRPr>
        </a:p>
      </dgm:t>
    </dgm:pt>
    <dgm:pt modelId="{3DD023E1-D3A0-4DD6-A975-03F9CAF4010A}" type="sibTrans" cxnId="{C8278698-86A7-489E-99DB-57D1588B6255}">
      <dgm:prSet/>
      <dgm:spPr/>
      <dgm:t>
        <a:bodyPr/>
        <a:lstStyle/>
        <a:p>
          <a:pPr algn="l"/>
          <a:endParaRPr lang="ru-RU" sz="1800">
            <a:solidFill>
              <a:schemeClr val="tx1"/>
            </a:solidFill>
          </a:endParaRPr>
        </a:p>
      </dgm:t>
    </dgm:pt>
    <dgm:pt modelId="{9DE33E37-E9AE-4A01-8AB0-4B9F96C021D1}">
      <dgm:prSet phldrT="[Текст]" custT="1"/>
      <dgm:spPr>
        <a:solidFill>
          <a:srgbClr val="EEF8E4"/>
        </a:solidFill>
      </dgm:spPr>
      <dgm:t>
        <a:bodyPr/>
        <a:lstStyle/>
        <a:p>
          <a:pPr algn="l"/>
          <a:r>
            <a:rPr lang="ru-RU" sz="1800" dirty="0" smtClean="0">
              <a:solidFill>
                <a:schemeClr val="tx1"/>
              </a:solidFill>
            </a:rPr>
            <a:t>взаимодействие с краевыми органами власти по увеличению объема финансовой поддержки из краевого бюджета</a:t>
          </a:r>
          <a:endParaRPr lang="ru-RU" sz="1800" dirty="0">
            <a:solidFill>
              <a:schemeClr val="tx1"/>
            </a:solidFill>
          </a:endParaRPr>
        </a:p>
      </dgm:t>
    </dgm:pt>
    <dgm:pt modelId="{06B66CA9-CAD8-4A15-999B-F3146BC4A7C6}" type="parTrans" cxnId="{E88340C8-2B57-43BC-BA62-6FC8DC44A5E4}">
      <dgm:prSet/>
      <dgm:spPr/>
      <dgm:t>
        <a:bodyPr/>
        <a:lstStyle/>
        <a:p>
          <a:endParaRPr lang="ru-RU"/>
        </a:p>
      </dgm:t>
    </dgm:pt>
    <dgm:pt modelId="{726F4791-CEC6-49C7-8F97-82D970CEFC1C}" type="sibTrans" cxnId="{E88340C8-2B57-43BC-BA62-6FC8DC44A5E4}">
      <dgm:prSet/>
      <dgm:spPr/>
      <dgm:t>
        <a:bodyPr/>
        <a:lstStyle/>
        <a:p>
          <a:endParaRPr lang="ru-RU"/>
        </a:p>
      </dgm:t>
    </dgm:pt>
    <dgm:pt modelId="{5D9F5F99-6D0E-4896-8878-2D8966404D68}">
      <dgm:prSet phldrT="[Текст]" custT="1"/>
      <dgm:spPr>
        <a:solidFill>
          <a:srgbClr val="EEF8E4"/>
        </a:solidFill>
      </dgm:spPr>
      <dgm:t>
        <a:bodyPr/>
        <a:lstStyle/>
        <a:p>
          <a:pPr marL="0" marR="0" indent="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dirty="0" smtClean="0">
              <a:solidFill>
                <a:schemeClr val="tx1"/>
              </a:solidFill>
            </a:rPr>
            <a:t>повышение эффективности бюджетных расходов и вовлечение граждан в бюджетный процесс</a:t>
          </a:r>
        </a:p>
      </dgm:t>
    </dgm:pt>
    <dgm:pt modelId="{95491D1B-BEB9-410D-BC5E-5FD13CE84943}" type="parTrans" cxnId="{EF19E116-2228-4D2D-9858-4DCB3548B202}">
      <dgm:prSet/>
      <dgm:spPr/>
      <dgm:t>
        <a:bodyPr/>
        <a:lstStyle/>
        <a:p>
          <a:endParaRPr lang="ru-RU"/>
        </a:p>
      </dgm:t>
    </dgm:pt>
    <dgm:pt modelId="{380F7046-952C-4FC9-93DF-026C0E97FB57}" type="sibTrans" cxnId="{EF19E116-2228-4D2D-9858-4DCB3548B202}">
      <dgm:prSet/>
      <dgm:spPr/>
      <dgm:t>
        <a:bodyPr/>
        <a:lstStyle/>
        <a:p>
          <a:endParaRPr lang="ru-RU"/>
        </a:p>
      </dgm:t>
    </dgm:pt>
    <dgm:pt modelId="{6D7D99B9-C583-45A0-B30C-E3EB049DBB06}" type="pres">
      <dgm:prSet presAssocID="{FBE98058-EDE0-4D14-958D-07EE42BFCFDA}" presName="linearFlow" presStyleCnt="0">
        <dgm:presLayoutVars>
          <dgm:dir/>
          <dgm:resizeHandles val="exact"/>
        </dgm:presLayoutVars>
      </dgm:prSet>
      <dgm:spPr/>
    </dgm:pt>
    <dgm:pt modelId="{DED894B3-1258-4D7C-BEE5-5A9A3F53B5FA}" type="pres">
      <dgm:prSet presAssocID="{417002BB-D9E3-482D-8E86-84BF52FA0D75}" presName="composite" presStyleCnt="0"/>
      <dgm:spPr/>
    </dgm:pt>
    <dgm:pt modelId="{CC329BB4-3FEC-49EF-986E-C88CE2F38142}" type="pres">
      <dgm:prSet presAssocID="{417002BB-D9E3-482D-8E86-84BF52FA0D75}" presName="imgShp" presStyleLbl="fgImgPlace1" presStyleIdx="0" presStyleCnt="4" custLinFactNeighborX="35477" custLinFactNeighborY="9069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D3264B10-1EDF-49D2-86F4-8B3DAC237EB1}" type="pres">
      <dgm:prSet presAssocID="{417002BB-D9E3-482D-8E86-84BF52FA0D75}" presName="txShp" presStyleLbl="node1" presStyleIdx="0" presStyleCnt="4" custScaleX="77394" custLinFactNeighborX="3441" custLinFactNeighborY="90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6C55E7E-92D4-40CC-80F3-E5982333511E}" type="pres">
      <dgm:prSet presAssocID="{43454A74-851E-463F-9D15-ED9682D7F811}" presName="spacing" presStyleCnt="0"/>
      <dgm:spPr/>
    </dgm:pt>
    <dgm:pt modelId="{7B4F39AE-2B60-468A-8BB3-FB4F03C27FC4}" type="pres">
      <dgm:prSet presAssocID="{5D9F5F99-6D0E-4896-8878-2D8966404D68}" presName="composite" presStyleCnt="0"/>
      <dgm:spPr/>
    </dgm:pt>
    <dgm:pt modelId="{3DB49D01-4DE4-4F2B-900F-3A5073120381}" type="pres">
      <dgm:prSet presAssocID="{5D9F5F99-6D0E-4896-8878-2D8966404D68}" presName="imgShp" presStyleLbl="fgImgPlace1" presStyleIdx="1" presStyleCnt="4" custLinFactNeighborX="37630" custLinFactNeighborY="-2756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16B55F4F-E259-491D-AE18-4B822EC8CF77}" type="pres">
      <dgm:prSet presAssocID="{5D9F5F99-6D0E-4896-8878-2D8966404D68}" presName="txShp" presStyleLbl="node1" presStyleIdx="1" presStyleCnt="4" custScaleX="77425" custLinFactNeighborX="3464" custLinFactNeighborY="-275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0D07E88-1BCE-44E5-8CC1-621287110032}" type="pres">
      <dgm:prSet presAssocID="{380F7046-952C-4FC9-93DF-026C0E97FB57}" presName="spacing" presStyleCnt="0"/>
      <dgm:spPr/>
    </dgm:pt>
    <dgm:pt modelId="{3A3C9104-422C-48D2-B732-74362848D84C}" type="pres">
      <dgm:prSet presAssocID="{9DE33E37-E9AE-4A01-8AB0-4B9F96C021D1}" presName="composite" presStyleCnt="0"/>
      <dgm:spPr/>
    </dgm:pt>
    <dgm:pt modelId="{7F2B89FE-6B62-44DE-B32F-5E65167A3011}" type="pres">
      <dgm:prSet presAssocID="{9DE33E37-E9AE-4A01-8AB0-4B9F96C021D1}" presName="imgShp" presStyleLbl="fgImgPlace1" presStyleIdx="2" presStyleCnt="4" custLinFactNeighborX="30758" custLinFactNeighborY="4595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  <dgm:pt modelId="{8B097C55-B118-4B85-A563-E24BB3A7E24D}" type="pres">
      <dgm:prSet presAssocID="{9DE33E37-E9AE-4A01-8AB0-4B9F96C021D1}" presName="txShp" presStyleLbl="node1" presStyleIdx="2" presStyleCnt="4" custScaleX="77394" custLinFactNeighborX="3441" custLinFactNeighborY="459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0C3FDAC-EF13-4AD6-B7F4-E25A814F3B9A}" type="pres">
      <dgm:prSet presAssocID="{726F4791-CEC6-49C7-8F97-82D970CEFC1C}" presName="spacing" presStyleCnt="0"/>
      <dgm:spPr/>
    </dgm:pt>
    <dgm:pt modelId="{D203D2E0-6D25-433A-AFF4-0D0534FB6D5B}" type="pres">
      <dgm:prSet presAssocID="{7B1F0444-2D72-4084-8253-249B22658913}" presName="composite" presStyleCnt="0"/>
      <dgm:spPr/>
    </dgm:pt>
    <dgm:pt modelId="{E5184EB9-05DE-4660-94D1-7DFAD40000E1}" type="pres">
      <dgm:prSet presAssocID="{7B1F0444-2D72-4084-8253-249B22658913}" presName="imgShp" presStyleLbl="fgImgPlace1" presStyleIdx="3" presStyleCnt="4" custScaleX="104881" custScaleY="110350" custLinFactNeighborX="34809" custLinFactNeighborY="-3659"/>
      <dgm:spPr>
        <a:blipFill rotWithShape="0">
          <a:blip xmlns:r="http://schemas.openxmlformats.org/officeDocument/2006/relationships" r:embed="rId4"/>
          <a:stretch>
            <a:fillRect/>
          </a:stretch>
        </a:blipFill>
        <a:ln>
          <a:solidFill>
            <a:schemeClr val="bg1">
              <a:lumMod val="95000"/>
            </a:schemeClr>
          </a:solidFill>
        </a:ln>
      </dgm:spPr>
    </dgm:pt>
    <dgm:pt modelId="{39F0087F-9F26-41BF-98AB-B8666F9F041B}" type="pres">
      <dgm:prSet presAssocID="{7B1F0444-2D72-4084-8253-249B22658913}" presName="txShp" presStyleLbl="node1" presStyleIdx="3" presStyleCnt="4" custScaleX="77394" custLinFactNeighborX="3295" custLinFactNeighborY="-169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8278698-86A7-489E-99DB-57D1588B6255}" srcId="{FBE98058-EDE0-4D14-958D-07EE42BFCFDA}" destId="{7B1F0444-2D72-4084-8253-249B22658913}" srcOrd="3" destOrd="0" parTransId="{896FDADC-BE69-404D-8129-3C47D362DA62}" sibTransId="{3DD023E1-D3A0-4DD6-A975-03F9CAF4010A}"/>
    <dgm:cxn modelId="{D5BC692A-F186-41ED-8102-DB507B9CB43D}" type="presOf" srcId="{5D9F5F99-6D0E-4896-8878-2D8966404D68}" destId="{16B55F4F-E259-491D-AE18-4B822EC8CF77}" srcOrd="0" destOrd="0" presId="urn:microsoft.com/office/officeart/2005/8/layout/vList3#1"/>
    <dgm:cxn modelId="{B73E5BEC-8209-4F04-AC3E-D3B3D25FE4EA}" type="presOf" srcId="{9DE33E37-E9AE-4A01-8AB0-4B9F96C021D1}" destId="{8B097C55-B118-4B85-A563-E24BB3A7E24D}" srcOrd="0" destOrd="0" presId="urn:microsoft.com/office/officeart/2005/8/layout/vList3#1"/>
    <dgm:cxn modelId="{020E6D93-90EC-49C7-BB44-EA4AB04AE37E}" type="presOf" srcId="{417002BB-D9E3-482D-8E86-84BF52FA0D75}" destId="{D3264B10-1EDF-49D2-86F4-8B3DAC237EB1}" srcOrd="0" destOrd="0" presId="urn:microsoft.com/office/officeart/2005/8/layout/vList3#1"/>
    <dgm:cxn modelId="{EF19E116-2228-4D2D-9858-4DCB3548B202}" srcId="{FBE98058-EDE0-4D14-958D-07EE42BFCFDA}" destId="{5D9F5F99-6D0E-4896-8878-2D8966404D68}" srcOrd="1" destOrd="0" parTransId="{95491D1B-BEB9-410D-BC5E-5FD13CE84943}" sibTransId="{380F7046-952C-4FC9-93DF-026C0E97FB57}"/>
    <dgm:cxn modelId="{E88340C8-2B57-43BC-BA62-6FC8DC44A5E4}" srcId="{FBE98058-EDE0-4D14-958D-07EE42BFCFDA}" destId="{9DE33E37-E9AE-4A01-8AB0-4B9F96C021D1}" srcOrd="2" destOrd="0" parTransId="{06B66CA9-CAD8-4A15-999B-F3146BC4A7C6}" sibTransId="{726F4791-CEC6-49C7-8F97-82D970CEFC1C}"/>
    <dgm:cxn modelId="{1BF10392-9A76-4D85-BA59-26C18CE6365D}" srcId="{FBE98058-EDE0-4D14-958D-07EE42BFCFDA}" destId="{417002BB-D9E3-482D-8E86-84BF52FA0D75}" srcOrd="0" destOrd="0" parTransId="{2DFB0B2C-1AAE-4E66-9F24-F55C4226BD11}" sibTransId="{43454A74-851E-463F-9D15-ED9682D7F811}"/>
    <dgm:cxn modelId="{F9FC7F92-52E4-4A40-A054-CD589229F9DF}" type="presOf" srcId="{FBE98058-EDE0-4D14-958D-07EE42BFCFDA}" destId="{6D7D99B9-C583-45A0-B30C-E3EB049DBB06}" srcOrd="0" destOrd="0" presId="urn:microsoft.com/office/officeart/2005/8/layout/vList3#1"/>
    <dgm:cxn modelId="{0BF7D2CD-C52D-48EA-9E5E-F9F2BAABB13A}" type="presOf" srcId="{7B1F0444-2D72-4084-8253-249B22658913}" destId="{39F0087F-9F26-41BF-98AB-B8666F9F041B}" srcOrd="0" destOrd="0" presId="urn:microsoft.com/office/officeart/2005/8/layout/vList3#1"/>
    <dgm:cxn modelId="{C4F6050E-0211-4560-A014-D3CB5EA639EE}" type="presParOf" srcId="{6D7D99B9-C583-45A0-B30C-E3EB049DBB06}" destId="{DED894B3-1258-4D7C-BEE5-5A9A3F53B5FA}" srcOrd="0" destOrd="0" presId="urn:microsoft.com/office/officeart/2005/8/layout/vList3#1"/>
    <dgm:cxn modelId="{58029E57-C0A8-41B6-B81D-33F9B8D0FCA7}" type="presParOf" srcId="{DED894B3-1258-4D7C-BEE5-5A9A3F53B5FA}" destId="{CC329BB4-3FEC-49EF-986E-C88CE2F38142}" srcOrd="0" destOrd="0" presId="urn:microsoft.com/office/officeart/2005/8/layout/vList3#1"/>
    <dgm:cxn modelId="{32132052-5F60-4DC7-94F7-BB797FB1DEF1}" type="presParOf" srcId="{DED894B3-1258-4D7C-BEE5-5A9A3F53B5FA}" destId="{D3264B10-1EDF-49D2-86F4-8B3DAC237EB1}" srcOrd="1" destOrd="0" presId="urn:microsoft.com/office/officeart/2005/8/layout/vList3#1"/>
    <dgm:cxn modelId="{E4FE5F72-370A-408D-93B9-F5B038EDA0A3}" type="presParOf" srcId="{6D7D99B9-C583-45A0-B30C-E3EB049DBB06}" destId="{96C55E7E-92D4-40CC-80F3-E5982333511E}" srcOrd="1" destOrd="0" presId="urn:microsoft.com/office/officeart/2005/8/layout/vList3#1"/>
    <dgm:cxn modelId="{9035773F-34AD-4D93-A731-6ABCA55891E2}" type="presParOf" srcId="{6D7D99B9-C583-45A0-B30C-E3EB049DBB06}" destId="{7B4F39AE-2B60-468A-8BB3-FB4F03C27FC4}" srcOrd="2" destOrd="0" presId="urn:microsoft.com/office/officeart/2005/8/layout/vList3#1"/>
    <dgm:cxn modelId="{570D6CD6-F5EC-42D1-BE38-943206ED5B1F}" type="presParOf" srcId="{7B4F39AE-2B60-468A-8BB3-FB4F03C27FC4}" destId="{3DB49D01-4DE4-4F2B-900F-3A5073120381}" srcOrd="0" destOrd="0" presId="urn:microsoft.com/office/officeart/2005/8/layout/vList3#1"/>
    <dgm:cxn modelId="{BD7AA47D-3CBE-47E3-A37A-9AED32E8FC32}" type="presParOf" srcId="{7B4F39AE-2B60-468A-8BB3-FB4F03C27FC4}" destId="{16B55F4F-E259-491D-AE18-4B822EC8CF77}" srcOrd="1" destOrd="0" presId="urn:microsoft.com/office/officeart/2005/8/layout/vList3#1"/>
    <dgm:cxn modelId="{E5499F12-3EFF-4B5F-A220-6D4F5984B099}" type="presParOf" srcId="{6D7D99B9-C583-45A0-B30C-E3EB049DBB06}" destId="{90D07E88-1BCE-44E5-8CC1-621287110032}" srcOrd="3" destOrd="0" presId="urn:microsoft.com/office/officeart/2005/8/layout/vList3#1"/>
    <dgm:cxn modelId="{D6FEFAB1-EA58-45A6-AAA5-6010281A3F0A}" type="presParOf" srcId="{6D7D99B9-C583-45A0-B30C-E3EB049DBB06}" destId="{3A3C9104-422C-48D2-B732-74362848D84C}" srcOrd="4" destOrd="0" presId="urn:microsoft.com/office/officeart/2005/8/layout/vList3#1"/>
    <dgm:cxn modelId="{C8AD6F7A-70DD-4865-AB2F-5E994BCE0DE3}" type="presParOf" srcId="{3A3C9104-422C-48D2-B732-74362848D84C}" destId="{7F2B89FE-6B62-44DE-B32F-5E65167A3011}" srcOrd="0" destOrd="0" presId="urn:microsoft.com/office/officeart/2005/8/layout/vList3#1"/>
    <dgm:cxn modelId="{7D87B944-B86C-4920-BF30-932FF33A8871}" type="presParOf" srcId="{3A3C9104-422C-48D2-B732-74362848D84C}" destId="{8B097C55-B118-4B85-A563-E24BB3A7E24D}" srcOrd="1" destOrd="0" presId="urn:microsoft.com/office/officeart/2005/8/layout/vList3#1"/>
    <dgm:cxn modelId="{2B883BD2-C2E4-4EB0-94E4-8A1AAF280045}" type="presParOf" srcId="{6D7D99B9-C583-45A0-B30C-E3EB049DBB06}" destId="{60C3FDAC-EF13-4AD6-B7F4-E25A814F3B9A}" srcOrd="5" destOrd="0" presId="urn:microsoft.com/office/officeart/2005/8/layout/vList3#1"/>
    <dgm:cxn modelId="{ABB9C95A-EEB2-46A4-B34F-354AB11B9119}" type="presParOf" srcId="{6D7D99B9-C583-45A0-B30C-E3EB049DBB06}" destId="{D203D2E0-6D25-433A-AFF4-0D0534FB6D5B}" srcOrd="6" destOrd="0" presId="urn:microsoft.com/office/officeart/2005/8/layout/vList3#1"/>
    <dgm:cxn modelId="{A9B2F642-B9CC-4949-8918-153815D6CD24}" type="presParOf" srcId="{D203D2E0-6D25-433A-AFF4-0D0534FB6D5B}" destId="{E5184EB9-05DE-4660-94D1-7DFAD40000E1}" srcOrd="0" destOrd="0" presId="urn:microsoft.com/office/officeart/2005/8/layout/vList3#1"/>
    <dgm:cxn modelId="{26D1D5A7-2AB9-4BF4-A77B-620FC4E9ED54}" type="presParOf" srcId="{D203D2E0-6D25-433A-AFF4-0D0534FB6D5B}" destId="{39F0087F-9F26-41BF-98AB-B8666F9F041B}" srcOrd="1" destOrd="0" presId="urn:microsoft.com/office/officeart/2005/8/layout/vList3#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3264B10-1EDF-49D2-86F4-8B3DAC237EB1}">
      <dsp:nvSpPr>
        <dsp:cNvPr id="0" name=""/>
        <dsp:cNvSpPr/>
      </dsp:nvSpPr>
      <dsp:spPr>
        <a:xfrm rot="10800000">
          <a:off x="4104479" y="93065"/>
          <a:ext cx="6540427" cy="1009209"/>
        </a:xfrm>
        <a:prstGeom prst="homePlate">
          <a:avLst/>
        </a:prstGeom>
        <a:solidFill>
          <a:srgbClr val="EEF8E4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5033" tIns="68580" rIns="128016" bIns="6858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kern="1200" dirty="0" smtClean="0">
              <a:solidFill>
                <a:schemeClr val="tx1"/>
              </a:solidFill>
            </a:rPr>
            <a:t>реализация Указа Президента РФ от 07.05.2018 № 204, участие в реализации национальных проектов</a:t>
          </a:r>
          <a:endParaRPr lang="ru-RU" sz="1800" kern="1200" dirty="0">
            <a:solidFill>
              <a:schemeClr val="tx1"/>
            </a:solidFill>
          </a:endParaRPr>
        </a:p>
      </dsp:txBody>
      <dsp:txXfrm rot="10800000">
        <a:off x="4356781" y="93065"/>
        <a:ext cx="6288125" cy="1009209"/>
      </dsp:txXfrm>
    </dsp:sp>
    <dsp:sp modelId="{CC329BB4-3FEC-49EF-986E-C88CE2F38142}">
      <dsp:nvSpPr>
        <dsp:cNvPr id="0" name=""/>
        <dsp:cNvSpPr/>
      </dsp:nvSpPr>
      <dsp:spPr>
        <a:xfrm>
          <a:off x="2711922" y="93065"/>
          <a:ext cx="1009209" cy="1009209"/>
        </a:xfrm>
        <a:prstGeom prst="ellipse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6B55F4F-E259-491D-AE18-4B822EC8CF77}">
      <dsp:nvSpPr>
        <dsp:cNvPr id="0" name=""/>
        <dsp:cNvSpPr/>
      </dsp:nvSpPr>
      <dsp:spPr>
        <a:xfrm rot="10800000">
          <a:off x="4104458" y="1281665"/>
          <a:ext cx="6543047" cy="1009209"/>
        </a:xfrm>
        <a:prstGeom prst="homePlate">
          <a:avLst/>
        </a:prstGeom>
        <a:solidFill>
          <a:srgbClr val="EEF8E4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5033" tIns="68580" rIns="128016" bIns="6858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kern="1200" dirty="0" smtClean="0">
              <a:solidFill>
                <a:schemeClr val="tx1"/>
              </a:solidFill>
            </a:rPr>
            <a:t>повышение эффективности бюджетных расходов и вовлечение граждан в бюджетный процесс</a:t>
          </a:r>
        </a:p>
      </dsp:txBody>
      <dsp:txXfrm rot="10800000">
        <a:off x="4356760" y="1281665"/>
        <a:ext cx="6290745" cy="1009209"/>
      </dsp:txXfrm>
    </dsp:sp>
    <dsp:sp modelId="{3DB49D01-4DE4-4F2B-900F-3A5073120381}">
      <dsp:nvSpPr>
        <dsp:cNvPr id="0" name=""/>
        <dsp:cNvSpPr/>
      </dsp:nvSpPr>
      <dsp:spPr>
        <a:xfrm>
          <a:off x="2732996" y="1281665"/>
          <a:ext cx="1009209" cy="1009209"/>
        </a:xfrm>
        <a:prstGeom prst="ellipse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B097C55-B118-4B85-A563-E24BB3A7E24D}">
      <dsp:nvSpPr>
        <dsp:cNvPr id="0" name=""/>
        <dsp:cNvSpPr/>
      </dsp:nvSpPr>
      <dsp:spPr>
        <a:xfrm rot="10800000">
          <a:off x="4104479" y="2663791"/>
          <a:ext cx="6540427" cy="1009209"/>
        </a:xfrm>
        <a:prstGeom prst="homePlate">
          <a:avLst/>
        </a:prstGeom>
        <a:solidFill>
          <a:srgbClr val="EEF8E4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5033" tIns="68580" rIns="128016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</a:rPr>
            <a:t>взаимодействие с краевыми органами власти по увеличению объема финансовой поддержки из краевого бюджета</a:t>
          </a:r>
          <a:endParaRPr lang="ru-RU" sz="1800" kern="1200" dirty="0">
            <a:solidFill>
              <a:schemeClr val="tx1"/>
            </a:solidFill>
          </a:endParaRPr>
        </a:p>
      </dsp:txBody>
      <dsp:txXfrm rot="10800000">
        <a:off x="4356781" y="2663791"/>
        <a:ext cx="6288125" cy="1009209"/>
      </dsp:txXfrm>
    </dsp:sp>
    <dsp:sp modelId="{7F2B89FE-6B62-44DE-B32F-5E65167A3011}">
      <dsp:nvSpPr>
        <dsp:cNvPr id="0" name=""/>
        <dsp:cNvSpPr/>
      </dsp:nvSpPr>
      <dsp:spPr>
        <a:xfrm>
          <a:off x="2664298" y="2663791"/>
          <a:ext cx="1009209" cy="1009209"/>
        </a:xfrm>
        <a:prstGeom prst="ellipse">
          <a:avLst/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9F0087F-9F26-41BF-98AB-B8666F9F041B}">
      <dsp:nvSpPr>
        <dsp:cNvPr id="0" name=""/>
        <dsp:cNvSpPr/>
      </dsp:nvSpPr>
      <dsp:spPr>
        <a:xfrm rot="10800000">
          <a:off x="4104456" y="3960437"/>
          <a:ext cx="6540427" cy="1009209"/>
        </a:xfrm>
        <a:prstGeom prst="homePlate">
          <a:avLst/>
        </a:prstGeom>
        <a:solidFill>
          <a:srgbClr val="EEF8E4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5033" tIns="68580" rIns="128016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  <a:cs typeface="Arial" charset="0"/>
            </a:rPr>
            <a:t>обеспечение сбалансированности районного бюджета без привлечения кредитных механизмов</a:t>
          </a:r>
          <a:endParaRPr lang="ru-RU" sz="1800" kern="1200" dirty="0">
            <a:solidFill>
              <a:schemeClr val="tx1"/>
            </a:solidFill>
          </a:endParaRPr>
        </a:p>
      </dsp:txBody>
      <dsp:txXfrm rot="10800000">
        <a:off x="4356758" y="3960437"/>
        <a:ext cx="6288125" cy="1009209"/>
      </dsp:txXfrm>
    </dsp:sp>
    <dsp:sp modelId="{E5184EB9-05DE-4660-94D1-7DFAD40000E1}">
      <dsp:nvSpPr>
        <dsp:cNvPr id="0" name=""/>
        <dsp:cNvSpPr/>
      </dsp:nvSpPr>
      <dsp:spPr>
        <a:xfrm>
          <a:off x="2692866" y="3888430"/>
          <a:ext cx="1058468" cy="1113662"/>
        </a:xfrm>
        <a:prstGeom prst="ellipse">
          <a:avLst/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25400" cap="flat" cmpd="sng" algn="ctr">
          <a:solidFill>
            <a:schemeClr val="bg1">
              <a:lumMod val="9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#1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0.2973</cdr:x>
      <cdr:y>0.69444</cdr:y>
    </cdr:from>
    <cdr:to>
      <cdr:x>0.50421</cdr:x>
      <cdr:y>0.86111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376286" y="1800188"/>
          <a:ext cx="1653805" cy="43205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400" dirty="0" smtClean="0"/>
            <a:t>61,9%             НДФЛ</a:t>
          </a:r>
          <a:endParaRPr lang="ru-RU" sz="1400" dirty="0"/>
        </a:p>
      </cdr:txBody>
    </cdr:sp>
  </cdr:relSizeAnchor>
  <cdr:relSizeAnchor xmlns:cdr="http://schemas.openxmlformats.org/drawingml/2006/chartDrawing">
    <cdr:from>
      <cdr:x>0.2185</cdr:x>
      <cdr:y>0.81128</cdr:y>
    </cdr:from>
    <cdr:to>
      <cdr:x>0.51772</cdr:x>
      <cdr:y>0.81658</cdr:y>
    </cdr:to>
    <cdr:sp macro="" textlink="">
      <cdr:nvSpPr>
        <cdr:cNvPr id="7" name="Прямая соединительная линия 6"/>
        <cdr:cNvSpPr/>
      </cdr:nvSpPr>
      <cdr:spPr>
        <a:xfrm xmlns:a="http://schemas.openxmlformats.org/drawingml/2006/main" flipV="1">
          <a:off x="1746449" y="2103071"/>
          <a:ext cx="2391630" cy="13736"/>
        </a:xfrm>
        <a:prstGeom xmlns:a="http://schemas.openxmlformats.org/drawingml/2006/main" prst="line">
          <a:avLst/>
        </a:prstGeom>
        <a:ln xmlns:a="http://schemas.openxmlformats.org/drawingml/2006/main" w="19050">
          <a:solidFill>
            <a:schemeClr val="tx1"/>
          </a:solidFill>
          <a:prstDash val="lgDash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0.32432</cdr:x>
      <cdr:y>0.47222</cdr:y>
    </cdr:from>
    <cdr:to>
      <cdr:x>0.91892</cdr:x>
      <cdr:y>0.63889</cdr:y>
    </cdr:to>
    <cdr:sp macro="" textlink="">
      <cdr:nvSpPr>
        <cdr:cNvPr id="9" name="TextBox 1"/>
        <cdr:cNvSpPr txBox="1"/>
      </cdr:nvSpPr>
      <cdr:spPr>
        <a:xfrm xmlns:a="http://schemas.openxmlformats.org/drawingml/2006/main">
          <a:off x="2592288" y="1224136"/>
          <a:ext cx="4752572" cy="43205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Arial"/>
            </a:defRPr>
          </a:lvl1pPr>
          <a:lvl2pPr marL="457200" indent="0">
            <a:defRPr sz="1100">
              <a:latin typeface="Arial"/>
            </a:defRPr>
          </a:lvl2pPr>
          <a:lvl3pPr marL="914400" indent="0">
            <a:defRPr sz="1100">
              <a:latin typeface="Arial"/>
            </a:defRPr>
          </a:lvl3pPr>
          <a:lvl4pPr marL="1371600" indent="0">
            <a:defRPr sz="1100">
              <a:latin typeface="Arial"/>
            </a:defRPr>
          </a:lvl4pPr>
          <a:lvl5pPr marL="1828800" indent="0">
            <a:defRPr sz="1100">
              <a:latin typeface="Arial"/>
            </a:defRPr>
          </a:lvl5pPr>
          <a:lvl6pPr marL="2286000" indent="0">
            <a:defRPr sz="1100">
              <a:latin typeface="Arial"/>
            </a:defRPr>
          </a:lvl6pPr>
          <a:lvl7pPr marL="2743200" indent="0">
            <a:defRPr sz="1100">
              <a:latin typeface="Arial"/>
            </a:defRPr>
          </a:lvl7pPr>
          <a:lvl8pPr marL="3200400" indent="0">
            <a:defRPr sz="1100">
              <a:latin typeface="Arial"/>
            </a:defRPr>
          </a:lvl8pPr>
          <a:lvl9pPr marL="3657600" indent="0">
            <a:defRPr sz="1100">
              <a:latin typeface="Arial"/>
            </a:defRPr>
          </a:lvl9pPr>
        </a:lstStyle>
        <a:p xmlns:a="http://schemas.openxmlformats.org/drawingml/2006/main">
          <a:endParaRPr lang="ru-RU" sz="1400" dirty="0"/>
        </a:p>
      </cdr:txBody>
    </cdr:sp>
  </cdr:relSizeAnchor>
  <cdr:relSizeAnchor xmlns:cdr="http://schemas.openxmlformats.org/drawingml/2006/chartDrawing">
    <cdr:from>
      <cdr:x>0.50238</cdr:x>
      <cdr:y>0.5906</cdr:y>
    </cdr:from>
    <cdr:to>
      <cdr:x>0.98886</cdr:x>
      <cdr:y>0.75726</cdr:y>
    </cdr:to>
    <cdr:sp macro="" textlink="">
      <cdr:nvSpPr>
        <cdr:cNvPr id="11" name="TextBox 1"/>
        <cdr:cNvSpPr txBox="1"/>
      </cdr:nvSpPr>
      <cdr:spPr>
        <a:xfrm xmlns:a="http://schemas.openxmlformats.org/drawingml/2006/main">
          <a:off x="4015494" y="1531008"/>
          <a:ext cx="3888380" cy="43203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Arial"/>
            </a:defRPr>
          </a:lvl1pPr>
          <a:lvl2pPr marL="457200" indent="0">
            <a:defRPr sz="1100">
              <a:latin typeface="Arial"/>
            </a:defRPr>
          </a:lvl2pPr>
          <a:lvl3pPr marL="914400" indent="0">
            <a:defRPr sz="1100">
              <a:latin typeface="Arial"/>
            </a:defRPr>
          </a:lvl3pPr>
          <a:lvl4pPr marL="1371600" indent="0">
            <a:defRPr sz="1100">
              <a:latin typeface="Arial"/>
            </a:defRPr>
          </a:lvl4pPr>
          <a:lvl5pPr marL="1828800" indent="0">
            <a:defRPr sz="1100">
              <a:latin typeface="Arial"/>
            </a:defRPr>
          </a:lvl5pPr>
          <a:lvl6pPr marL="2286000" indent="0">
            <a:defRPr sz="1100">
              <a:latin typeface="Arial"/>
            </a:defRPr>
          </a:lvl6pPr>
          <a:lvl7pPr marL="2743200" indent="0">
            <a:defRPr sz="1100">
              <a:latin typeface="Arial"/>
            </a:defRPr>
          </a:lvl7pPr>
          <a:lvl8pPr marL="3200400" indent="0">
            <a:defRPr sz="1100">
              <a:latin typeface="Arial"/>
            </a:defRPr>
          </a:lvl8pPr>
          <a:lvl9pPr marL="3657600" indent="0">
            <a:defRPr sz="1100">
              <a:latin typeface="Arial"/>
            </a:defRPr>
          </a:lvl9pPr>
        </a:lstStyle>
        <a:p xmlns:a="http://schemas.openxmlformats.org/drawingml/2006/main">
          <a:r>
            <a:rPr lang="ru-RU" sz="1400" dirty="0" smtClean="0">
              <a:latin typeface="Times New Roman" pitchFamily="18" charset="0"/>
            </a:rPr>
            <a:t>7,1%   Прочие собственные доходы</a:t>
          </a:r>
          <a:endParaRPr lang="ru-RU" sz="1400" dirty="0">
            <a:latin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0.2973</cdr:x>
      <cdr:y>0.16667</cdr:y>
    </cdr:from>
    <cdr:to>
      <cdr:x>0.37838</cdr:x>
      <cdr:y>0.27779</cdr:y>
    </cdr:to>
    <cdr:sp macro="" textlink="">
      <cdr:nvSpPr>
        <cdr:cNvPr id="12" name="TextBox 1"/>
        <cdr:cNvSpPr txBox="1"/>
      </cdr:nvSpPr>
      <cdr:spPr>
        <a:xfrm xmlns:a="http://schemas.openxmlformats.org/drawingml/2006/main">
          <a:off x="2376264" y="432048"/>
          <a:ext cx="648063" cy="2880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Arial"/>
            </a:defRPr>
          </a:lvl1pPr>
          <a:lvl2pPr marL="457200" indent="0">
            <a:defRPr sz="1100">
              <a:latin typeface="Arial"/>
            </a:defRPr>
          </a:lvl2pPr>
          <a:lvl3pPr marL="914400" indent="0">
            <a:defRPr sz="1100">
              <a:latin typeface="Arial"/>
            </a:defRPr>
          </a:lvl3pPr>
          <a:lvl4pPr marL="1371600" indent="0">
            <a:defRPr sz="1100">
              <a:latin typeface="Arial"/>
            </a:defRPr>
          </a:lvl4pPr>
          <a:lvl5pPr marL="1828800" indent="0">
            <a:defRPr sz="1100">
              <a:latin typeface="Arial"/>
            </a:defRPr>
          </a:lvl5pPr>
          <a:lvl6pPr marL="2286000" indent="0">
            <a:defRPr sz="1100">
              <a:latin typeface="Arial"/>
            </a:defRPr>
          </a:lvl6pPr>
          <a:lvl7pPr marL="2743200" indent="0">
            <a:defRPr sz="1100">
              <a:latin typeface="Arial"/>
            </a:defRPr>
          </a:lvl7pPr>
          <a:lvl8pPr marL="3200400" indent="0">
            <a:defRPr sz="1100">
              <a:latin typeface="Arial"/>
            </a:defRPr>
          </a:lvl8pPr>
          <a:lvl9pPr marL="3657600" indent="0">
            <a:defRPr sz="1100">
              <a:latin typeface="Arial"/>
            </a:defRPr>
          </a:lvl9pPr>
        </a:lstStyle>
        <a:p xmlns:a="http://schemas.openxmlformats.org/drawingml/2006/main">
          <a:endParaRPr lang="ru-RU" sz="1400" dirty="0"/>
        </a:p>
      </cdr:txBody>
    </cdr:sp>
  </cdr:relSizeAnchor>
  <cdr:relSizeAnchor xmlns:cdr="http://schemas.openxmlformats.org/drawingml/2006/chartDrawing">
    <cdr:from>
      <cdr:x>0</cdr:x>
      <cdr:y>0</cdr:y>
    </cdr:from>
    <cdr:to>
      <cdr:x>0.36937</cdr:x>
      <cdr:y>0.16667</cdr:y>
    </cdr:to>
    <cdr:sp macro="" textlink="">
      <cdr:nvSpPr>
        <cdr:cNvPr id="8" name="TextBox 1"/>
        <cdr:cNvSpPr txBox="1"/>
      </cdr:nvSpPr>
      <cdr:spPr>
        <a:xfrm xmlns:a="http://schemas.openxmlformats.org/drawingml/2006/main">
          <a:off x="0" y="0"/>
          <a:ext cx="2952328" cy="43205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dirty="0" smtClean="0"/>
            <a:t>15,7%  Доходы от использования имущества</a:t>
          </a:r>
          <a:endParaRPr lang="ru-RU" sz="1400" dirty="0"/>
        </a:p>
      </cdr:txBody>
    </cdr:sp>
  </cdr:relSizeAnchor>
  <cdr:relSizeAnchor xmlns:cdr="http://schemas.openxmlformats.org/drawingml/2006/chartDrawing">
    <cdr:from>
      <cdr:x>0.41678</cdr:x>
      <cdr:y>0.03188</cdr:y>
    </cdr:from>
    <cdr:to>
      <cdr:x>0.6327</cdr:x>
      <cdr:y>0.19855</cdr:y>
    </cdr:to>
    <cdr:sp macro="" textlink="">
      <cdr:nvSpPr>
        <cdr:cNvPr id="10" name="TextBox 1"/>
        <cdr:cNvSpPr txBox="1"/>
      </cdr:nvSpPr>
      <cdr:spPr>
        <a:xfrm xmlns:a="http://schemas.openxmlformats.org/drawingml/2006/main">
          <a:off x="3331294" y="82649"/>
          <a:ext cx="1725835" cy="43205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dirty="0" smtClean="0"/>
            <a:t>15,3%  Налоги на совокупный доход</a:t>
          </a:r>
          <a:endParaRPr lang="ru-RU" sz="1400" dirty="0"/>
        </a:p>
      </cdr:txBody>
    </cdr:sp>
  </cdr:relSizeAnchor>
  <cdr:relSizeAnchor xmlns:cdr="http://schemas.openxmlformats.org/drawingml/2006/chartDrawing">
    <cdr:from>
      <cdr:x>0.29057</cdr:x>
      <cdr:y>0.1473</cdr:y>
    </cdr:from>
    <cdr:to>
      <cdr:x>0.41441</cdr:x>
      <cdr:y>0.2888</cdr:y>
    </cdr:to>
    <cdr:sp macro="" textlink="">
      <cdr:nvSpPr>
        <cdr:cNvPr id="13" name="Прямая соединительная линия 12"/>
        <cdr:cNvSpPr/>
      </cdr:nvSpPr>
      <cdr:spPr>
        <a:xfrm xmlns:a="http://schemas.openxmlformats.org/drawingml/2006/main" flipV="1">
          <a:off x="2322512" y="381843"/>
          <a:ext cx="989821" cy="366811"/>
        </a:xfrm>
        <a:prstGeom xmlns:a="http://schemas.openxmlformats.org/drawingml/2006/main" prst="line">
          <a:avLst/>
        </a:prstGeom>
        <a:ln xmlns:a="http://schemas.openxmlformats.org/drawingml/2006/main" w="19050">
          <a:solidFill>
            <a:schemeClr val="tx1"/>
          </a:solidFill>
          <a:prstDash val="lgDash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0.03832</cdr:x>
      <cdr:y>0.20547</cdr:y>
    </cdr:from>
    <cdr:to>
      <cdr:x>0.15544</cdr:x>
      <cdr:y>0.26102</cdr:y>
    </cdr:to>
    <cdr:sp macro="" textlink="">
      <cdr:nvSpPr>
        <cdr:cNvPr id="14" name="Прямая соединительная линия 13"/>
        <cdr:cNvSpPr/>
      </cdr:nvSpPr>
      <cdr:spPr>
        <a:xfrm xmlns:a="http://schemas.openxmlformats.org/drawingml/2006/main">
          <a:off x="306288" y="532631"/>
          <a:ext cx="936104" cy="144016"/>
        </a:xfrm>
        <a:prstGeom xmlns:a="http://schemas.openxmlformats.org/drawingml/2006/main" prst="line">
          <a:avLst/>
        </a:prstGeom>
        <a:ln xmlns:a="http://schemas.openxmlformats.org/drawingml/2006/main" w="19050">
          <a:solidFill>
            <a:schemeClr val="tx1"/>
          </a:solidFill>
          <a:prstDash val="lgDash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ru-RU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0.07759</cdr:x>
      <cdr:y>0.2323</cdr:y>
    </cdr:from>
    <cdr:to>
      <cdr:x>0.16379</cdr:x>
      <cdr:y>0.34845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648072" y="576064"/>
          <a:ext cx="720080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400" b="1" dirty="0"/>
        </a:p>
        <a:p xmlns:a="http://schemas.openxmlformats.org/drawingml/2006/main">
          <a:endParaRPr lang="ru-RU" sz="1400" b="1" dirty="0"/>
        </a:p>
      </cdr:txBody>
    </cdr:sp>
  </cdr:relSizeAnchor>
  <cdr:relSizeAnchor xmlns:cdr="http://schemas.openxmlformats.org/drawingml/2006/chartDrawing">
    <cdr:from>
      <cdr:x>0.19828</cdr:x>
      <cdr:y>0.20326</cdr:y>
    </cdr:from>
    <cdr:to>
      <cdr:x>0.28448</cdr:x>
      <cdr:y>0.31941</cdr:y>
    </cdr:to>
    <cdr:sp macro="" textlink="">
      <cdr:nvSpPr>
        <cdr:cNvPr id="3" name="TextBox 1"/>
        <cdr:cNvSpPr txBox="1"/>
      </cdr:nvSpPr>
      <cdr:spPr>
        <a:xfrm xmlns:a="http://schemas.openxmlformats.org/drawingml/2006/main">
          <a:off x="1656184" y="504056"/>
          <a:ext cx="720080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Arial"/>
            </a:defRPr>
          </a:lvl1pPr>
          <a:lvl2pPr marL="457200" indent="0">
            <a:defRPr sz="1100">
              <a:latin typeface="Arial"/>
            </a:defRPr>
          </a:lvl2pPr>
          <a:lvl3pPr marL="914400" indent="0">
            <a:defRPr sz="1100">
              <a:latin typeface="Arial"/>
            </a:defRPr>
          </a:lvl3pPr>
          <a:lvl4pPr marL="1371600" indent="0">
            <a:defRPr sz="1100">
              <a:latin typeface="Arial"/>
            </a:defRPr>
          </a:lvl4pPr>
          <a:lvl5pPr marL="1828800" indent="0">
            <a:defRPr sz="1100">
              <a:latin typeface="Arial"/>
            </a:defRPr>
          </a:lvl5pPr>
          <a:lvl6pPr marL="2286000" indent="0">
            <a:defRPr sz="1100">
              <a:latin typeface="Arial"/>
            </a:defRPr>
          </a:lvl6pPr>
          <a:lvl7pPr marL="2743200" indent="0">
            <a:defRPr sz="1100">
              <a:latin typeface="Arial"/>
            </a:defRPr>
          </a:lvl7pPr>
          <a:lvl8pPr marL="3200400" indent="0">
            <a:defRPr sz="1100">
              <a:latin typeface="Arial"/>
            </a:defRPr>
          </a:lvl8pPr>
          <a:lvl9pPr marL="3657600" indent="0">
            <a:defRPr sz="1100">
              <a:latin typeface="Arial"/>
            </a:defRPr>
          </a:lvl9pPr>
        </a:lstStyle>
        <a:p xmlns:a="http://schemas.openxmlformats.org/drawingml/2006/main">
          <a:endParaRPr lang="ru-RU" sz="1400" b="1" dirty="0" smtClean="0"/>
        </a:p>
        <a:p xmlns:a="http://schemas.openxmlformats.org/drawingml/2006/main">
          <a:endParaRPr lang="ru-RU" sz="1400" b="1" dirty="0"/>
        </a:p>
      </cdr:txBody>
    </cdr:sp>
  </cdr:relSizeAnchor>
  <cdr:relSizeAnchor xmlns:cdr="http://schemas.openxmlformats.org/drawingml/2006/chartDrawing">
    <cdr:from>
      <cdr:x>0.31897</cdr:x>
      <cdr:y>0.14519</cdr:y>
    </cdr:from>
    <cdr:to>
      <cdr:x>0.40517</cdr:x>
      <cdr:y>0.26134</cdr:y>
    </cdr:to>
    <cdr:sp macro="" textlink="">
      <cdr:nvSpPr>
        <cdr:cNvPr id="4" name="TextBox 1"/>
        <cdr:cNvSpPr txBox="1"/>
      </cdr:nvSpPr>
      <cdr:spPr>
        <a:xfrm xmlns:a="http://schemas.openxmlformats.org/drawingml/2006/main">
          <a:off x="2664296" y="360040"/>
          <a:ext cx="720080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Arial"/>
            </a:defRPr>
          </a:lvl1pPr>
          <a:lvl2pPr marL="457200" indent="0">
            <a:defRPr sz="1100">
              <a:latin typeface="Arial"/>
            </a:defRPr>
          </a:lvl2pPr>
          <a:lvl3pPr marL="914400" indent="0">
            <a:defRPr sz="1100">
              <a:latin typeface="Arial"/>
            </a:defRPr>
          </a:lvl3pPr>
          <a:lvl4pPr marL="1371600" indent="0">
            <a:defRPr sz="1100">
              <a:latin typeface="Arial"/>
            </a:defRPr>
          </a:lvl4pPr>
          <a:lvl5pPr marL="1828800" indent="0">
            <a:defRPr sz="1100">
              <a:latin typeface="Arial"/>
            </a:defRPr>
          </a:lvl5pPr>
          <a:lvl6pPr marL="2286000" indent="0">
            <a:defRPr sz="1100">
              <a:latin typeface="Arial"/>
            </a:defRPr>
          </a:lvl6pPr>
          <a:lvl7pPr marL="2743200" indent="0">
            <a:defRPr sz="1100">
              <a:latin typeface="Arial"/>
            </a:defRPr>
          </a:lvl7pPr>
          <a:lvl8pPr marL="3200400" indent="0">
            <a:defRPr sz="1100">
              <a:latin typeface="Arial"/>
            </a:defRPr>
          </a:lvl8pPr>
          <a:lvl9pPr marL="3657600" indent="0">
            <a:defRPr sz="1100">
              <a:latin typeface="Arial"/>
            </a:defRPr>
          </a:lvl9pPr>
        </a:lstStyle>
        <a:p xmlns:a="http://schemas.openxmlformats.org/drawingml/2006/main">
          <a:endParaRPr lang="ru-RU" sz="1400" b="1" dirty="0"/>
        </a:p>
        <a:p xmlns:a="http://schemas.openxmlformats.org/drawingml/2006/main">
          <a:endParaRPr lang="ru-RU" sz="1400" b="1" dirty="0"/>
        </a:p>
      </cdr:txBody>
    </cdr:sp>
  </cdr:relSizeAnchor>
  <cdr:relSizeAnchor xmlns:cdr="http://schemas.openxmlformats.org/drawingml/2006/chartDrawing">
    <cdr:from>
      <cdr:x>0.43966</cdr:x>
      <cdr:y>0.08711</cdr:y>
    </cdr:from>
    <cdr:to>
      <cdr:x>0.52586</cdr:x>
      <cdr:y>0.20326</cdr:y>
    </cdr:to>
    <cdr:sp macro="" textlink="">
      <cdr:nvSpPr>
        <cdr:cNvPr id="5" name="TextBox 1"/>
        <cdr:cNvSpPr txBox="1"/>
      </cdr:nvSpPr>
      <cdr:spPr>
        <a:xfrm xmlns:a="http://schemas.openxmlformats.org/drawingml/2006/main">
          <a:off x="3672408" y="216024"/>
          <a:ext cx="720080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Arial"/>
            </a:defRPr>
          </a:lvl1pPr>
          <a:lvl2pPr marL="457200" indent="0">
            <a:defRPr sz="1100">
              <a:latin typeface="Arial"/>
            </a:defRPr>
          </a:lvl2pPr>
          <a:lvl3pPr marL="914400" indent="0">
            <a:defRPr sz="1100">
              <a:latin typeface="Arial"/>
            </a:defRPr>
          </a:lvl3pPr>
          <a:lvl4pPr marL="1371600" indent="0">
            <a:defRPr sz="1100">
              <a:latin typeface="Arial"/>
            </a:defRPr>
          </a:lvl4pPr>
          <a:lvl5pPr marL="1828800" indent="0">
            <a:defRPr sz="1100">
              <a:latin typeface="Arial"/>
            </a:defRPr>
          </a:lvl5pPr>
          <a:lvl6pPr marL="2286000" indent="0">
            <a:defRPr sz="1100">
              <a:latin typeface="Arial"/>
            </a:defRPr>
          </a:lvl6pPr>
          <a:lvl7pPr marL="2743200" indent="0">
            <a:defRPr sz="1100">
              <a:latin typeface="Arial"/>
            </a:defRPr>
          </a:lvl7pPr>
          <a:lvl8pPr marL="3200400" indent="0">
            <a:defRPr sz="1100">
              <a:latin typeface="Arial"/>
            </a:defRPr>
          </a:lvl8pPr>
          <a:lvl9pPr marL="3657600" indent="0">
            <a:defRPr sz="1100">
              <a:latin typeface="Arial"/>
            </a:defRPr>
          </a:lvl9pPr>
        </a:lstStyle>
        <a:p xmlns:a="http://schemas.openxmlformats.org/drawingml/2006/main">
          <a:endParaRPr lang="ru-RU" sz="1400" b="1" dirty="0" smtClean="0"/>
        </a:p>
        <a:p xmlns:a="http://schemas.openxmlformats.org/drawingml/2006/main">
          <a:endParaRPr lang="ru-RU" sz="1400" b="1" dirty="0"/>
        </a:p>
      </cdr:txBody>
    </cdr:sp>
  </cdr:relSizeAnchor>
  <cdr:relSizeAnchor xmlns:cdr="http://schemas.openxmlformats.org/drawingml/2006/chartDrawing">
    <cdr:from>
      <cdr:x>0.56034</cdr:x>
      <cdr:y>0.08711</cdr:y>
    </cdr:from>
    <cdr:to>
      <cdr:x>0.64655</cdr:x>
      <cdr:y>0.20326</cdr:y>
    </cdr:to>
    <cdr:sp macro="" textlink="">
      <cdr:nvSpPr>
        <cdr:cNvPr id="6" name="TextBox 1"/>
        <cdr:cNvSpPr txBox="1"/>
      </cdr:nvSpPr>
      <cdr:spPr>
        <a:xfrm xmlns:a="http://schemas.openxmlformats.org/drawingml/2006/main">
          <a:off x="4680520" y="216024"/>
          <a:ext cx="720080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Arial"/>
            </a:defRPr>
          </a:lvl1pPr>
          <a:lvl2pPr marL="457200" indent="0">
            <a:defRPr sz="1100">
              <a:latin typeface="Arial"/>
            </a:defRPr>
          </a:lvl2pPr>
          <a:lvl3pPr marL="914400" indent="0">
            <a:defRPr sz="1100">
              <a:latin typeface="Arial"/>
            </a:defRPr>
          </a:lvl3pPr>
          <a:lvl4pPr marL="1371600" indent="0">
            <a:defRPr sz="1100">
              <a:latin typeface="Arial"/>
            </a:defRPr>
          </a:lvl4pPr>
          <a:lvl5pPr marL="1828800" indent="0">
            <a:defRPr sz="1100">
              <a:latin typeface="Arial"/>
            </a:defRPr>
          </a:lvl5pPr>
          <a:lvl6pPr marL="2286000" indent="0">
            <a:defRPr sz="1100">
              <a:latin typeface="Arial"/>
            </a:defRPr>
          </a:lvl6pPr>
          <a:lvl7pPr marL="2743200" indent="0">
            <a:defRPr sz="1100">
              <a:latin typeface="Arial"/>
            </a:defRPr>
          </a:lvl7pPr>
          <a:lvl8pPr marL="3200400" indent="0">
            <a:defRPr sz="1100">
              <a:latin typeface="Arial"/>
            </a:defRPr>
          </a:lvl8pPr>
          <a:lvl9pPr marL="3657600" indent="0">
            <a:defRPr sz="1100">
              <a:latin typeface="Arial"/>
            </a:defRPr>
          </a:lvl9pPr>
        </a:lstStyle>
        <a:p xmlns:a="http://schemas.openxmlformats.org/drawingml/2006/main">
          <a:endParaRPr lang="ru-RU" sz="1400" b="1" dirty="0" smtClean="0"/>
        </a:p>
        <a:p xmlns:a="http://schemas.openxmlformats.org/drawingml/2006/main">
          <a:endParaRPr lang="ru-RU" sz="1400" b="1" dirty="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621705" y="15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DD6F269D-F7B7-43A8-8D0F-4119F7BA5B20}" type="datetimeFigureOut">
              <a:rPr lang="ru-RU"/>
              <a:pPr>
                <a:defRPr/>
              </a:pPr>
              <a:t>25.03.2020</a:t>
            </a:fld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3"/>
          </p:nvPr>
        </p:nvSpPr>
        <p:spPr>
          <a:xfrm>
            <a:off x="5621705" y="6456326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773AC4C4-50D8-467B-893A-646DF67362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360217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5"/>
            <a:ext cx="4302625" cy="3402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34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621705" y="15"/>
            <a:ext cx="4302625" cy="3402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96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263900" y="508000"/>
            <a:ext cx="3402013" cy="255111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34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92208" y="3229809"/>
            <a:ext cx="7942237" cy="30591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34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456326"/>
            <a:ext cx="4302625" cy="34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34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21705" y="6456326"/>
            <a:ext cx="4302625" cy="34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fld id="{893C10EB-CE9D-42E5-BA2A-F8E7FD266E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1195166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 txBox="1">
            <a:spLocks noGrp="1" noChangeArrowheads="1"/>
          </p:cNvSpPr>
          <p:nvPr/>
        </p:nvSpPr>
        <p:spPr bwMode="auto">
          <a:xfrm>
            <a:off x="5621705" y="6456326"/>
            <a:ext cx="4302625" cy="34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1" tIns="45712" rIns="91421" bIns="45712" anchor="b"/>
          <a:lstStyle/>
          <a:p>
            <a:pPr algn="r" defTabSz="912813"/>
            <a:fld id="{0A9D0D3D-4BF5-4428-BDF7-ABA07E09424A}" type="slidenum">
              <a:rPr lang="ru-RU" sz="1200"/>
              <a:pPr algn="r" defTabSz="912813"/>
              <a:t>1</a:t>
            </a:fld>
            <a:endParaRPr lang="ru-RU" sz="1200"/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71838" y="508000"/>
            <a:ext cx="3403600" cy="2552700"/>
          </a:xfrm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92208" y="3231967"/>
            <a:ext cx="7942237" cy="3056942"/>
          </a:xfrm>
          <a:noFill/>
          <a:ln/>
        </p:spPr>
        <p:txBody>
          <a:bodyPr lIns="91421" tIns="45712" rIns="91421" bIns="45712"/>
          <a:lstStyle/>
          <a:p>
            <a:pPr eaLnBrk="1" hangingPunct="1"/>
            <a:endParaRPr lang="ru-RU" dirty="0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195205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5603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spcBef>
                <a:spcPct val="0"/>
              </a:spcBef>
            </a:pPr>
            <a:r>
              <a:rPr lang="ru-RU" dirty="0" smtClean="0">
                <a:latin typeface="Arial" charset="0"/>
              </a:rPr>
              <a:t>СЭР</a:t>
            </a:r>
          </a:p>
        </p:txBody>
      </p:sp>
      <p:sp>
        <p:nvSpPr>
          <p:cNvPr id="34820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CDC97D3-ABE1-47DD-8302-0B609D1A46E3}" type="slidenum">
              <a:rPr lang="ru-RU"/>
              <a:pPr>
                <a:defRPr/>
              </a:pPr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677917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5603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spcBef>
                <a:spcPct val="0"/>
              </a:spcBef>
            </a:pPr>
            <a:r>
              <a:rPr lang="ru-RU" dirty="0" smtClean="0">
                <a:latin typeface="Arial" charset="0"/>
              </a:rPr>
              <a:t>СЭР</a:t>
            </a:r>
          </a:p>
        </p:txBody>
      </p:sp>
      <p:sp>
        <p:nvSpPr>
          <p:cNvPr id="34820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CDC97D3-ABE1-47DD-8302-0B609D1A46E3}" type="slidenum">
              <a:rPr lang="ru-RU"/>
              <a:pPr>
                <a:defRPr/>
              </a:pPr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677917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5603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spcBef>
                <a:spcPct val="0"/>
              </a:spcBef>
            </a:pPr>
            <a:r>
              <a:rPr lang="ru-RU" dirty="0" smtClean="0">
                <a:latin typeface="Arial" charset="0"/>
              </a:rPr>
              <a:t>СЭР</a:t>
            </a:r>
          </a:p>
        </p:txBody>
      </p:sp>
      <p:sp>
        <p:nvSpPr>
          <p:cNvPr id="34820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CDC97D3-ABE1-47DD-8302-0B609D1A46E3}" type="slidenum">
              <a:rPr lang="ru-RU"/>
              <a:pPr>
                <a:defRPr/>
              </a:pPr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677917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 txBox="1">
            <a:spLocks noGrp="1" noChangeArrowheads="1"/>
          </p:cNvSpPr>
          <p:nvPr/>
        </p:nvSpPr>
        <p:spPr>
          <a:xfrm>
            <a:off x="5622933" y="6456381"/>
            <a:ext cx="4302126" cy="339725"/>
          </a:xfrm>
          <a:prstGeom prst="rect">
            <a:avLst/>
          </a:prstGeom>
          <a:noFill/>
        </p:spPr>
        <p:txBody>
          <a:bodyPr lIns="91721" tIns="45860" rIns="91721" bIns="45860"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DD8EE2EB-8277-459B-A351-23E45E64C604}" type="slidenum">
              <a:rPr lang="ru-RU" sz="1200"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7</a:t>
            </a:fld>
            <a:endParaRPr lang="ru-RU" sz="1200" dirty="0">
              <a:latin typeface="+mn-lt"/>
            </a:endParaRPr>
          </a:p>
        </p:txBody>
      </p:sp>
      <p:sp>
        <p:nvSpPr>
          <p:cNvPr id="65539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263900" y="509588"/>
            <a:ext cx="3398838" cy="2549525"/>
          </a:xfrm>
          <a:ln/>
        </p:spPr>
      </p:sp>
      <p:sp>
        <p:nvSpPr>
          <p:cNvPr id="67588" name="Заметки 2"/>
          <p:cNvSpPr>
            <a:spLocks noGrp="1"/>
          </p:cNvSpPr>
          <p:nvPr>
            <p:ph type="body" idx="1"/>
          </p:nvPr>
        </p:nvSpPr>
        <p:spPr>
          <a:ln/>
        </p:spPr>
        <p:txBody>
          <a:bodyPr lIns="91721" tIns="45860" rIns="91721" bIns="45860"/>
          <a:lstStyle/>
          <a:p>
            <a:pPr marL="228600" indent="-228600">
              <a:buFontTx/>
              <a:buAutoNum type="arabicPeriod"/>
              <a:defRPr/>
            </a:pPr>
            <a:endParaRPr lang="ru-RU" baseline="0" dirty="0" smtClean="0">
              <a:latin typeface="Arial" charset="0"/>
            </a:endParaRPr>
          </a:p>
          <a:p>
            <a:pPr marL="228600" indent="-228600">
              <a:buFontTx/>
              <a:buAutoNum type="arabicPeriod"/>
              <a:defRPr/>
            </a:pPr>
            <a:endParaRPr lang="ru-RU" dirty="0" smtClean="0">
              <a:latin typeface="Arial" charset="0"/>
            </a:endParaRPr>
          </a:p>
          <a:p>
            <a:pPr>
              <a:defRPr/>
            </a:pPr>
            <a:endParaRPr lang="ru-RU" dirty="0" smtClean="0"/>
          </a:p>
          <a:p>
            <a:pPr marL="228600" indent="-228600">
              <a:buFontTx/>
              <a:buAutoNum type="arabicPeriod"/>
              <a:defRPr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228600" indent="-228600">
              <a:buFontTx/>
              <a:buAutoNum type="arabicPeriod"/>
              <a:defRPr/>
            </a:pPr>
            <a:r>
              <a:rPr lang="ru-RU" dirty="0" smtClean="0">
                <a:latin typeface="Arial" charset="0"/>
              </a:rPr>
              <a:t>Основные направления налоговой политики Российской Федерации и</a:t>
            </a:r>
            <a:r>
              <a:rPr lang="ru-RU" baseline="0" dirty="0" smtClean="0">
                <a:latin typeface="Arial" charset="0"/>
              </a:rPr>
              <a:t> проект закона о федеральном бюджете на </a:t>
            </a:r>
            <a:r>
              <a:rPr lang="ru-RU" dirty="0" smtClean="0">
                <a:latin typeface="Arial" charset="0"/>
              </a:rPr>
              <a:t>2019-2021</a:t>
            </a:r>
            <a:r>
              <a:rPr lang="ru-RU" baseline="0" dirty="0" smtClean="0">
                <a:latin typeface="Arial" charset="0"/>
              </a:rPr>
              <a:t> годы предусматривают следующие основные изменения, влияющие на доходы краевого бюджета.</a:t>
            </a:r>
            <a:endParaRPr lang="ru-RU" dirty="0" smtClean="0">
              <a:latin typeface="Arial" charset="0"/>
            </a:endParaRPr>
          </a:p>
          <a:p>
            <a:pPr marL="228600" indent="-228600">
              <a:buFontTx/>
              <a:buAutoNum type="arabicPeriod"/>
              <a:defRPr/>
            </a:pPr>
            <a:endParaRPr lang="ru-RU" dirty="0" smtClean="0">
              <a:latin typeface="Arial" charset="0"/>
            </a:endParaRPr>
          </a:p>
        </p:txBody>
      </p:sp>
      <p:sp>
        <p:nvSpPr>
          <p:cNvPr id="65541" name="Номер слайда 3"/>
          <p:cNvSpPr txBox="1">
            <a:spLocks noGrp="1"/>
          </p:cNvSpPr>
          <p:nvPr/>
        </p:nvSpPr>
        <p:spPr bwMode="auto">
          <a:xfrm>
            <a:off x="5622933" y="6456381"/>
            <a:ext cx="4302126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701" tIns="45853" rIns="91701" bIns="45853" anchor="b"/>
          <a:lstStyle/>
          <a:p>
            <a:pPr algn="r" defTabSz="912813"/>
            <a:fld id="{6C773F78-7584-4BF7-81B1-BD84A5D42EB4}" type="slidenum">
              <a:rPr lang="ru-RU" sz="1200"/>
              <a:pPr algn="r" defTabSz="912813"/>
              <a:t>7</a:t>
            </a:fld>
            <a:endParaRPr lang="ru-RU" sz="1200"/>
          </a:p>
        </p:txBody>
      </p:sp>
    </p:spTree>
    <p:extLst>
      <p:ext uri="{BB962C8B-B14F-4D97-AF65-F5344CB8AC3E}">
        <p14:creationId xmlns:p14="http://schemas.microsoft.com/office/powerpoint/2010/main" xmlns="" val="20233273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Собственные доходы краевого бюджета на 2019 год прогнозируются</a:t>
            </a:r>
            <a:r>
              <a:rPr lang="ru-RU" baseline="0" dirty="0" smtClean="0"/>
              <a:t> в сумме 203,9 </a:t>
            </a:r>
            <a:r>
              <a:rPr lang="ru-RU" baseline="0" dirty="0" err="1" smtClean="0"/>
              <a:t>млрд</a:t>
            </a:r>
            <a:r>
              <a:rPr lang="ru-RU" baseline="0" dirty="0" smtClean="0"/>
              <a:t> рублей. Из них  12 </a:t>
            </a:r>
            <a:r>
              <a:rPr lang="ru-RU" baseline="0" dirty="0" err="1" smtClean="0"/>
              <a:t>млрд</a:t>
            </a:r>
            <a:r>
              <a:rPr lang="ru-RU" baseline="0" dirty="0" smtClean="0"/>
              <a:t> рублей или около 6 % собственных доходов являются источниками формирования регионального дорожного фонда. Дотации, не носящие целевой характер, распределены краю в сумме 4,4 млрд. рублей. Другие доходы, главным образом, это налоговые и неналоговые доходы, составят187,5 </a:t>
            </a:r>
            <a:r>
              <a:rPr lang="ru-RU" baseline="0" dirty="0" err="1" smtClean="0"/>
              <a:t>млрд</a:t>
            </a:r>
            <a:r>
              <a:rPr lang="ru-RU" baseline="0" dirty="0" smtClean="0"/>
              <a:t> рублей или 92 %. </a:t>
            </a:r>
          </a:p>
          <a:p>
            <a:endParaRPr lang="ru-RU" baseline="0" dirty="0" smtClean="0"/>
          </a:p>
          <a:p>
            <a:r>
              <a:rPr lang="ru-RU" baseline="0" dirty="0" smtClean="0"/>
              <a:t>Собственные доходы в 2015-2018 годах имеют динамику ежегодного роста. Прогнозируемое снижение в 2019 году обусловлено сокращением дотаций из федерального бюджета. Сокращен размер выделенной краю дотации на выравнивание бюджетной обеспеченности. Кроме того часть дотаций распределяется в течение года: в 2018 году были выделены дотация на поддержку мер по обеспечению сбалансированности бюджетов (2,9 </a:t>
            </a:r>
            <a:r>
              <a:rPr lang="ru-RU" baseline="0" dirty="0" err="1" smtClean="0"/>
              <a:t>млрд</a:t>
            </a:r>
            <a:r>
              <a:rPr lang="ru-RU" baseline="0" dirty="0" smtClean="0"/>
              <a:t> рублей) а также  дотация в целях стимулирования роста налогового потенциала по налогу на прибыль организаций (1,6 </a:t>
            </a:r>
            <a:r>
              <a:rPr lang="ru-RU" baseline="0" dirty="0" err="1" smtClean="0"/>
              <a:t>млрд</a:t>
            </a:r>
            <a:r>
              <a:rPr lang="ru-RU" baseline="0" dirty="0" smtClean="0"/>
              <a:t> рублей).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93C10EB-CE9D-42E5-BA2A-F8E7FD266E38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098938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 txBox="1">
            <a:spLocks noGrp="1" noChangeArrowheads="1"/>
          </p:cNvSpPr>
          <p:nvPr/>
        </p:nvSpPr>
        <p:spPr>
          <a:xfrm>
            <a:off x="5622933" y="6456381"/>
            <a:ext cx="4302126" cy="339725"/>
          </a:xfrm>
          <a:prstGeom prst="rect">
            <a:avLst/>
          </a:prstGeom>
          <a:noFill/>
        </p:spPr>
        <p:txBody>
          <a:bodyPr lIns="91721" tIns="45860" rIns="91721" bIns="45860"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DD8EE2EB-8277-459B-A351-23E45E64C604}" type="slidenum">
              <a:rPr lang="ru-RU" sz="1200">
                <a:solidFill>
                  <a:prstClr val="black"/>
                </a:solidFill>
                <a:latin typeface="Calibri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9</a:t>
            </a:fld>
            <a:endParaRPr lang="ru-RU" sz="12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5539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263900" y="509588"/>
            <a:ext cx="3398838" cy="2549525"/>
          </a:xfrm>
          <a:ln/>
        </p:spPr>
      </p:sp>
      <p:sp>
        <p:nvSpPr>
          <p:cNvPr id="67588" name="Заметки 2"/>
          <p:cNvSpPr>
            <a:spLocks noGrp="1"/>
          </p:cNvSpPr>
          <p:nvPr>
            <p:ph type="body" idx="1"/>
          </p:nvPr>
        </p:nvSpPr>
        <p:spPr>
          <a:ln/>
        </p:spPr>
        <p:txBody>
          <a:bodyPr lIns="91721" tIns="45860" rIns="91721" bIns="45860"/>
          <a:lstStyle/>
          <a:p>
            <a:pPr marL="228600" indent="-228600">
              <a:buFontTx/>
              <a:buAutoNum type="arabicPeriod"/>
              <a:defRPr/>
            </a:pPr>
            <a:endParaRPr lang="ru-RU" baseline="0" dirty="0" smtClean="0">
              <a:latin typeface="Arial" charset="0"/>
            </a:endParaRPr>
          </a:p>
          <a:p>
            <a:pPr marL="228600" indent="-228600">
              <a:buFontTx/>
              <a:buAutoNum type="arabicPeriod"/>
              <a:defRPr/>
            </a:pPr>
            <a:endParaRPr lang="ru-RU" dirty="0" smtClean="0">
              <a:latin typeface="Arial" charset="0"/>
            </a:endParaRPr>
          </a:p>
          <a:p>
            <a:pPr>
              <a:defRPr/>
            </a:pPr>
            <a:endParaRPr lang="ru-RU" dirty="0" smtClean="0"/>
          </a:p>
          <a:p>
            <a:pPr marL="228600" indent="-228600">
              <a:buFontTx/>
              <a:buAutoNum type="arabicPeriod"/>
              <a:defRPr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228600" indent="-228600">
              <a:buFontTx/>
              <a:buAutoNum type="arabicPeriod"/>
              <a:defRPr/>
            </a:pPr>
            <a:r>
              <a:rPr lang="ru-RU" dirty="0" smtClean="0">
                <a:latin typeface="Arial" charset="0"/>
              </a:rPr>
              <a:t>Основные направления налоговой политики Российской Федерации и</a:t>
            </a:r>
            <a:r>
              <a:rPr lang="ru-RU" baseline="0" dirty="0" smtClean="0">
                <a:latin typeface="Arial" charset="0"/>
              </a:rPr>
              <a:t> проект закона о федеральном бюджете на </a:t>
            </a:r>
            <a:r>
              <a:rPr lang="ru-RU" dirty="0" smtClean="0">
                <a:latin typeface="Arial" charset="0"/>
              </a:rPr>
              <a:t>2019-2021</a:t>
            </a:r>
            <a:r>
              <a:rPr lang="ru-RU" baseline="0" dirty="0" smtClean="0">
                <a:latin typeface="Arial" charset="0"/>
              </a:rPr>
              <a:t> годы предусматривают следующие основные изменения, влияющие на доходы краевого бюджета.</a:t>
            </a:r>
            <a:endParaRPr lang="ru-RU" dirty="0" smtClean="0">
              <a:latin typeface="Arial" charset="0"/>
            </a:endParaRPr>
          </a:p>
          <a:p>
            <a:pPr marL="228600" indent="-228600">
              <a:buFontTx/>
              <a:buAutoNum type="arabicPeriod"/>
              <a:defRPr/>
            </a:pPr>
            <a:endParaRPr lang="ru-RU" dirty="0" smtClean="0">
              <a:latin typeface="Arial" charset="0"/>
            </a:endParaRPr>
          </a:p>
        </p:txBody>
      </p:sp>
      <p:sp>
        <p:nvSpPr>
          <p:cNvPr id="65541" name="Номер слайда 3"/>
          <p:cNvSpPr txBox="1">
            <a:spLocks noGrp="1"/>
          </p:cNvSpPr>
          <p:nvPr/>
        </p:nvSpPr>
        <p:spPr bwMode="auto">
          <a:xfrm>
            <a:off x="5622933" y="6456381"/>
            <a:ext cx="4302126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701" tIns="45853" rIns="91701" bIns="45853" anchor="b"/>
          <a:lstStyle/>
          <a:p>
            <a:pPr algn="r" defTabSz="912813"/>
            <a:fld id="{6C773F78-7584-4BF7-81B1-BD84A5D42EB4}" type="slidenum">
              <a:rPr lang="ru-RU" sz="1200">
                <a:solidFill>
                  <a:prstClr val="black"/>
                </a:solidFill>
              </a:rPr>
              <a:pPr algn="r" defTabSz="912813"/>
              <a:t>9</a:t>
            </a:fld>
            <a:endParaRPr lang="ru-RU" sz="12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2332739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263900" y="508000"/>
            <a:ext cx="3402013" cy="2551113"/>
          </a:xfrm>
          <a:ln/>
        </p:spPr>
      </p:sp>
      <p:sp>
        <p:nvSpPr>
          <p:cNvPr id="593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spcBef>
                <a:spcPct val="0"/>
              </a:spcBef>
            </a:pPr>
            <a:endParaRPr lang="ru-RU" smtClean="0">
              <a:latin typeface="Arial" charset="0"/>
            </a:endParaRPr>
          </a:p>
        </p:txBody>
      </p:sp>
      <p:sp>
        <p:nvSpPr>
          <p:cNvPr id="34820" name="Номер слайда 3"/>
          <p:cNvSpPr txBox="1">
            <a:spLocks noGrp="1"/>
          </p:cNvSpPr>
          <p:nvPr/>
        </p:nvSpPr>
        <p:spPr bwMode="auto">
          <a:xfrm>
            <a:off x="5621339" y="6456373"/>
            <a:ext cx="4303711" cy="3397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7326E5E1-B25A-495F-ADC7-770D8856E0A4}" type="slidenum">
              <a:rPr lang="ru-RU" sz="1200">
                <a:latin typeface="Arial" pitchFamily="34" charset="0"/>
                <a:cs typeface="+mn-cs"/>
              </a:rPr>
              <a:pPr algn="r">
                <a:defRPr/>
              </a:pPr>
              <a:t>14</a:t>
            </a:fld>
            <a:endParaRPr lang="ru-RU" sz="1200">
              <a:latin typeface="Arial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55764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64C57-68F7-42FA-9981-769E69FB0927}" type="datetimeFigureOut">
              <a:rPr lang="ru-RU" smtClean="0"/>
              <a:pPr/>
              <a:t>25.03.2020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1AED95-EB79-4EB1-984C-E81D7C28597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316753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64C57-68F7-42FA-9981-769E69FB0927}" type="datetimeFigureOut">
              <a:rPr lang="ru-RU" smtClean="0"/>
              <a:pPr/>
              <a:t>25.03.2020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1AED95-EB79-4EB1-984C-E81D7C28597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1204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64C57-68F7-42FA-9981-769E69FB0927}" type="datetimeFigureOut">
              <a:rPr lang="ru-RU" smtClean="0"/>
              <a:pPr/>
              <a:t>25.03.2020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1AED95-EB79-4EB1-984C-E81D7C28597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091595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 userDrawn="1">
            <p:ph type="title"/>
          </p:nvPr>
        </p:nvSpPr>
        <p:spPr>
          <a:xfrm>
            <a:off x="395535" y="404665"/>
            <a:ext cx="8424937" cy="79208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z="2400" dirty="0" smtClean="0">
                <a:solidFill>
                  <a:srgbClr val="008A3E"/>
                </a:solidFill>
                <a:effectLst>
                  <a:glow rad="101600">
                    <a:srgbClr val="DAEFC3">
                      <a:alpha val="60000"/>
                    </a:srgbClr>
                  </a:glow>
                </a:effectLst>
              </a:rPr>
              <a:t>Образец заголовка</a:t>
            </a: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64C57-68F7-42FA-9981-769E69FB0927}" type="datetimeFigureOut">
              <a:rPr lang="ru-RU" smtClean="0"/>
              <a:pPr/>
              <a:t>25.03.2020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1AED95-EB79-4EB1-984C-E81D7C28597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5" y="404665"/>
            <a:ext cx="8424937" cy="79208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z="2400" dirty="0" smtClean="0">
                <a:solidFill>
                  <a:srgbClr val="008A3E"/>
                </a:solidFill>
                <a:effectLst>
                  <a:glow rad="101600">
                    <a:srgbClr val="DAEFC3">
                      <a:alpha val="60000"/>
                    </a:srgbClr>
                  </a:glow>
                </a:effectLst>
              </a:rPr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xmlns="" val="36673426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64C57-68F7-42FA-9981-769E69FB0927}" type="datetimeFigureOut">
              <a:rPr lang="ru-RU" smtClean="0"/>
              <a:pPr/>
              <a:t>25.03.2020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1AED95-EB79-4EB1-984C-E81D7C28597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56593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64C57-68F7-42FA-9981-769E69FB0927}" type="datetimeFigureOut">
              <a:rPr lang="ru-RU" smtClean="0"/>
              <a:pPr/>
              <a:t>25.03.2020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1AED95-EB79-4EB1-984C-E81D7C28597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193666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64C57-68F7-42FA-9981-769E69FB0927}" type="datetimeFigureOut">
              <a:rPr lang="ru-RU" smtClean="0"/>
              <a:pPr/>
              <a:t>25.03.2020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1AED95-EB79-4EB1-984C-E81D7C28597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419546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64C57-68F7-42FA-9981-769E69FB0927}" type="datetimeFigureOut">
              <a:rPr lang="ru-RU" smtClean="0"/>
              <a:pPr/>
              <a:t>25.03.2020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1AED95-EB79-4EB1-984C-E81D7C28597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713001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64C57-68F7-42FA-9981-769E69FB0927}" type="datetimeFigureOut">
              <a:rPr lang="ru-RU" smtClean="0"/>
              <a:pPr/>
              <a:t>25.03.2020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1AED95-EB79-4EB1-984C-E81D7C28597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853561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64C57-68F7-42FA-9981-769E69FB0927}" type="datetimeFigureOut">
              <a:rPr lang="ru-RU" smtClean="0"/>
              <a:pPr/>
              <a:t>25.03.2020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1AED95-EB79-4EB1-984C-E81D7C28597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20334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64C57-68F7-42FA-9981-769E69FB0927}" type="datetimeFigureOut">
              <a:rPr lang="ru-RU" smtClean="0"/>
              <a:pPr/>
              <a:t>25.03.2020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1AED95-EB79-4EB1-984C-E81D7C28597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951805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464C57-68F7-42FA-9981-769E69FB0927}" type="datetimeFigureOut">
              <a:rPr lang="ru-RU" smtClean="0"/>
              <a:pPr/>
              <a:t>25.03.2020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1AED95-EB79-4EB1-984C-E81D7C28597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534895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  <p:sldLayoutId id="2147483679" r:id="rId12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1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microsoft.com/office/2007/relationships/diagramDrawing" Target="../diagrams/drawing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9144000" cy="15567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3" cstate="print"/>
            <a:srcRect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392" name="Rectangle 8"/>
          <p:cNvSpPr>
            <a:spLocks noGrp="1" noChangeArrowheads="1"/>
          </p:cNvSpPr>
          <p:nvPr>
            <p:ph type="ctrTitle" idx="4294967295"/>
          </p:nvPr>
        </p:nvSpPr>
        <p:spPr>
          <a:xfrm>
            <a:off x="395536" y="4868863"/>
            <a:ext cx="8352928" cy="1512887"/>
          </a:xfrm>
          <a:blipFill dpi="0" rotWithShape="1">
            <a:blip r:embed="rId3" cstate="print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r>
              <a:rPr lang="ru-RU" sz="26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О районном бюджете на 2020 год </a:t>
            </a:r>
            <a:br>
              <a:rPr lang="ru-RU" sz="26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26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и плановый период 2021-2022 годов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67544" y="-171333"/>
            <a:ext cx="3920497" cy="738664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endParaRPr lang="ru-RU" sz="1400" dirty="0" smtClean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ru-RU" sz="14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Финансовое управление администрации Казачинского района</a:t>
            </a:r>
            <a:endParaRPr lang="ru-RU" sz="14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684333"/>
            <a:ext cx="442168" cy="54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95736" y="684333"/>
            <a:ext cx="5267325" cy="428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</p:spPr>
        <p:txBody>
          <a:bodyPr>
            <a:normAutofit/>
          </a:bodyPr>
          <a:lstStyle/>
          <a:p>
            <a:pPr algn="r"/>
            <a:r>
              <a:rPr lang="ru-RU" sz="2200" b="1" kern="12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Расходы районного бюджета, тыс. руб.</a:t>
            </a:r>
          </a:p>
        </p:txBody>
      </p:sp>
      <p:graphicFrame>
        <p:nvGraphicFramePr>
          <p:cNvPr id="92" name="Таблица 9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29927945"/>
              </p:ext>
            </p:extLst>
          </p:nvPr>
        </p:nvGraphicFramePr>
        <p:xfrm>
          <a:off x="467544" y="1700808"/>
          <a:ext cx="8136905" cy="4452089"/>
        </p:xfrm>
        <a:graphic>
          <a:graphicData uri="http://schemas.openxmlformats.org/drawingml/2006/table">
            <a:tbl>
              <a:tblPr/>
              <a:tblGrid>
                <a:gridCol w="3080897"/>
                <a:gridCol w="721061"/>
                <a:gridCol w="852163"/>
                <a:gridCol w="852163"/>
                <a:gridCol w="852163"/>
                <a:gridCol w="852163"/>
                <a:gridCol w="926295"/>
              </a:tblGrid>
              <a:tr h="593105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Направления  расходов</a:t>
                      </a:r>
                    </a:p>
                  </a:txBody>
                  <a:tcPr marL="2811" marR="2811" marT="281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>
                        <a:alpha val="2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2019 </a:t>
                      </a:r>
                      <a:r>
                        <a:rPr lang="ru-RU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год бюджет</a:t>
                      </a:r>
                    </a:p>
                  </a:txBody>
                  <a:tcPr marL="2811" marR="2811" marT="281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>
                        <a:alpha val="2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2020 </a:t>
                      </a:r>
                      <a:r>
                        <a:rPr lang="ru-RU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год</a:t>
                      </a:r>
                    </a:p>
                  </a:txBody>
                  <a:tcPr marL="2811" marR="2811" marT="281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>
                        <a:alpha val="2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Доля в общем объеме расходов 2020 года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2811" marR="2811" marT="281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>
                        <a:alpha val="2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2021 </a:t>
                      </a:r>
                      <a:r>
                        <a:rPr lang="ru-RU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год</a:t>
                      </a:r>
                    </a:p>
                  </a:txBody>
                  <a:tcPr marL="2811" marR="2811" marT="281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>
                        <a:alpha val="2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2022 </a:t>
                      </a:r>
                      <a:r>
                        <a:rPr lang="ru-RU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год</a:t>
                      </a:r>
                    </a:p>
                  </a:txBody>
                  <a:tcPr marL="2811" marR="2811" marT="281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>
                        <a:alpha val="2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Прирост (уменьшение) в </a:t>
                      </a:r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2020 </a:t>
                      </a:r>
                      <a:r>
                        <a:rPr lang="ru-RU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году по отношению к </a:t>
                      </a:r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2019 </a:t>
                      </a:r>
                      <a:r>
                        <a:rPr lang="ru-RU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году</a:t>
                      </a:r>
                    </a:p>
                  </a:txBody>
                  <a:tcPr marL="2811" marR="2811" marT="281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>
                        <a:alpha val="28000"/>
                      </a:srgbClr>
                    </a:solidFill>
                  </a:tcPr>
                </a:tc>
              </a:tr>
              <a:tr h="189197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Общегосударственные вопросы</a:t>
                      </a:r>
                    </a:p>
                  </a:txBody>
                  <a:tcPr marL="2811" marR="2811" marT="281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43 341 </a:t>
                      </a:r>
                    </a:p>
                  </a:txBody>
                  <a:tcPr marL="8709" marR="8709" marT="87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42 224 </a:t>
                      </a:r>
                    </a:p>
                  </a:txBody>
                  <a:tcPr marL="8709" marR="8709" marT="87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6,6%</a:t>
                      </a:r>
                    </a:p>
                  </a:txBody>
                  <a:tcPr marL="8709" marR="8709" marT="87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35 577 </a:t>
                      </a:r>
                    </a:p>
                  </a:txBody>
                  <a:tcPr marL="8709" marR="8709" marT="87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34 121 </a:t>
                      </a:r>
                    </a:p>
                  </a:txBody>
                  <a:tcPr marL="8709" marR="8709" marT="87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-1 117 </a:t>
                      </a:r>
                    </a:p>
                  </a:txBody>
                  <a:tcPr marL="8709" marR="8709" marT="87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</a:tr>
              <a:tr h="238964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1" i="0" u="none" strike="noStrike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Национальная оборона</a:t>
                      </a:r>
                    </a:p>
                  </a:txBody>
                  <a:tcPr marL="2811" marR="2811" marT="281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774 </a:t>
                      </a:r>
                    </a:p>
                  </a:txBody>
                  <a:tcPr marL="8709" marR="8709" marT="87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745 </a:t>
                      </a:r>
                    </a:p>
                  </a:txBody>
                  <a:tcPr marL="8709" marR="8709" marT="87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0,1%</a:t>
                      </a:r>
                    </a:p>
                  </a:txBody>
                  <a:tcPr marL="8709" marR="8709" marT="87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755 </a:t>
                      </a:r>
                    </a:p>
                  </a:txBody>
                  <a:tcPr marL="8709" marR="8709" marT="87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0 </a:t>
                      </a:r>
                    </a:p>
                  </a:txBody>
                  <a:tcPr marL="8709" marR="8709" marT="87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-29 </a:t>
                      </a:r>
                    </a:p>
                  </a:txBody>
                  <a:tcPr marL="8709" marR="8709" marT="87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</a:tr>
              <a:tr h="385310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Национальная безопасность и правоохранительная деятельность</a:t>
                      </a:r>
                    </a:p>
                  </a:txBody>
                  <a:tcPr marL="2811" marR="2811" marT="281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3 640 </a:t>
                      </a:r>
                    </a:p>
                  </a:txBody>
                  <a:tcPr marL="8709" marR="8709" marT="87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3 515 </a:t>
                      </a:r>
                    </a:p>
                  </a:txBody>
                  <a:tcPr marL="8709" marR="8709" marT="87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0,6%</a:t>
                      </a:r>
                    </a:p>
                  </a:txBody>
                  <a:tcPr marL="8709" marR="8709" marT="87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3 438 </a:t>
                      </a:r>
                    </a:p>
                  </a:txBody>
                  <a:tcPr marL="8709" marR="8709" marT="87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3 414 </a:t>
                      </a:r>
                    </a:p>
                  </a:txBody>
                  <a:tcPr marL="8709" marR="8709" marT="87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-125 </a:t>
                      </a:r>
                    </a:p>
                  </a:txBody>
                  <a:tcPr marL="8709" marR="8709" marT="87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</a:tr>
              <a:tr h="238964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1" i="0" u="none" strike="noStrike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Национальная экономика</a:t>
                      </a:r>
                    </a:p>
                  </a:txBody>
                  <a:tcPr marL="2811" marR="2811" marT="281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36 375 </a:t>
                      </a:r>
                    </a:p>
                  </a:txBody>
                  <a:tcPr marL="8709" marR="8709" marT="87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25 744 </a:t>
                      </a:r>
                    </a:p>
                  </a:txBody>
                  <a:tcPr marL="8709" marR="8709" marT="87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4,0%</a:t>
                      </a:r>
                    </a:p>
                  </a:txBody>
                  <a:tcPr marL="8709" marR="8709" marT="87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25 039 </a:t>
                      </a:r>
                    </a:p>
                  </a:txBody>
                  <a:tcPr marL="8709" marR="8709" marT="87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24 886 </a:t>
                      </a:r>
                    </a:p>
                  </a:txBody>
                  <a:tcPr marL="8709" marR="8709" marT="87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-10 631 </a:t>
                      </a:r>
                    </a:p>
                  </a:txBody>
                  <a:tcPr marL="8709" marR="8709" marT="87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</a:tr>
              <a:tr h="216882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Жилищно-коммунальное хозяйство</a:t>
                      </a:r>
                    </a:p>
                  </a:txBody>
                  <a:tcPr marL="2811" marR="2811" marT="281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24 907 </a:t>
                      </a:r>
                    </a:p>
                  </a:txBody>
                  <a:tcPr marL="8709" marR="8709" marT="87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8 530 </a:t>
                      </a:r>
                    </a:p>
                  </a:txBody>
                  <a:tcPr marL="8709" marR="8709" marT="87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1,3%</a:t>
                      </a:r>
                    </a:p>
                  </a:txBody>
                  <a:tcPr marL="8709" marR="8709" marT="87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8 530 </a:t>
                      </a:r>
                    </a:p>
                  </a:txBody>
                  <a:tcPr marL="8709" marR="8709" marT="87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8 530 </a:t>
                      </a:r>
                    </a:p>
                  </a:txBody>
                  <a:tcPr marL="8709" marR="8709" marT="87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-16 377 </a:t>
                      </a:r>
                    </a:p>
                  </a:txBody>
                  <a:tcPr marL="8709" marR="8709" marT="87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</a:tr>
              <a:tr h="120916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Образование</a:t>
                      </a:r>
                    </a:p>
                  </a:txBody>
                  <a:tcPr marL="2811" marR="2811" marT="281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362 661 </a:t>
                      </a:r>
                    </a:p>
                  </a:txBody>
                  <a:tcPr marL="8709" marR="8709" marT="87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352 762 </a:t>
                      </a:r>
                    </a:p>
                  </a:txBody>
                  <a:tcPr marL="8709" marR="8709" marT="87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55,2%</a:t>
                      </a:r>
                    </a:p>
                  </a:txBody>
                  <a:tcPr marL="8709" marR="8709" marT="87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315 688 </a:t>
                      </a:r>
                    </a:p>
                  </a:txBody>
                  <a:tcPr marL="8709" marR="8709" marT="87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310 164 </a:t>
                      </a:r>
                    </a:p>
                  </a:txBody>
                  <a:tcPr marL="8709" marR="8709" marT="87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-9 899 </a:t>
                      </a:r>
                    </a:p>
                  </a:txBody>
                  <a:tcPr marL="8709" marR="8709" marT="87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</a:tr>
              <a:tr h="201096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1" i="0" u="none" strike="noStrike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Культура, кинематография </a:t>
                      </a:r>
                    </a:p>
                  </a:txBody>
                  <a:tcPr marL="2811" marR="2811" marT="281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77 602 </a:t>
                      </a:r>
                    </a:p>
                  </a:txBody>
                  <a:tcPr marL="8709" marR="8709" marT="87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77 606 </a:t>
                      </a:r>
                    </a:p>
                  </a:txBody>
                  <a:tcPr marL="8709" marR="8709" marT="87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12,1%</a:t>
                      </a:r>
                    </a:p>
                  </a:txBody>
                  <a:tcPr marL="8709" marR="8709" marT="87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73 985 </a:t>
                      </a:r>
                    </a:p>
                  </a:txBody>
                  <a:tcPr marL="8709" marR="8709" marT="87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73 618 </a:t>
                      </a:r>
                    </a:p>
                  </a:txBody>
                  <a:tcPr marL="8709" marR="8709" marT="87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4 </a:t>
                      </a:r>
                    </a:p>
                  </a:txBody>
                  <a:tcPr marL="8709" marR="8709" marT="87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</a:tr>
              <a:tr h="179940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Здравоохранение</a:t>
                      </a:r>
                    </a:p>
                  </a:txBody>
                  <a:tcPr marL="2811" marR="2811" marT="281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151 </a:t>
                      </a:r>
                    </a:p>
                  </a:txBody>
                  <a:tcPr marL="8709" marR="8709" marT="87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114 </a:t>
                      </a:r>
                    </a:p>
                  </a:txBody>
                  <a:tcPr marL="8709" marR="8709" marT="87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0,0%</a:t>
                      </a:r>
                    </a:p>
                  </a:txBody>
                  <a:tcPr marL="8709" marR="8709" marT="87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114 </a:t>
                      </a:r>
                    </a:p>
                  </a:txBody>
                  <a:tcPr marL="8709" marR="8709" marT="87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114 </a:t>
                      </a:r>
                    </a:p>
                  </a:txBody>
                  <a:tcPr marL="8709" marR="8709" marT="87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-37 </a:t>
                      </a:r>
                    </a:p>
                  </a:txBody>
                  <a:tcPr marL="8709" marR="8709" marT="87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</a:tr>
              <a:tr h="238964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Социальная политика</a:t>
                      </a:r>
                    </a:p>
                  </a:txBody>
                  <a:tcPr marL="2811" marR="2811" marT="281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44 726 </a:t>
                      </a:r>
                    </a:p>
                  </a:txBody>
                  <a:tcPr marL="8709" marR="8709" marT="87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14 223 </a:t>
                      </a:r>
                    </a:p>
                  </a:txBody>
                  <a:tcPr marL="8709" marR="8709" marT="87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2,2%</a:t>
                      </a:r>
                    </a:p>
                  </a:txBody>
                  <a:tcPr marL="8709" marR="8709" marT="87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17 315 </a:t>
                      </a:r>
                    </a:p>
                  </a:txBody>
                  <a:tcPr marL="8709" marR="8709" marT="87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14 127 </a:t>
                      </a:r>
                    </a:p>
                  </a:txBody>
                  <a:tcPr marL="8709" marR="8709" marT="87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-30 503 </a:t>
                      </a:r>
                    </a:p>
                  </a:txBody>
                  <a:tcPr marL="8709" marR="8709" marT="87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</a:tr>
              <a:tr h="297987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Физическая культура и спорт</a:t>
                      </a:r>
                    </a:p>
                  </a:txBody>
                  <a:tcPr marL="2811" marR="2811" marT="281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8 660 </a:t>
                      </a:r>
                    </a:p>
                  </a:txBody>
                  <a:tcPr marL="8709" marR="8709" marT="87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4 531 </a:t>
                      </a:r>
                    </a:p>
                  </a:txBody>
                  <a:tcPr marL="8709" marR="8709" marT="87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0,7%</a:t>
                      </a:r>
                    </a:p>
                  </a:txBody>
                  <a:tcPr marL="8709" marR="8709" marT="87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4 232 </a:t>
                      </a:r>
                    </a:p>
                  </a:txBody>
                  <a:tcPr marL="8709" marR="8709" marT="87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4 130 </a:t>
                      </a:r>
                    </a:p>
                  </a:txBody>
                  <a:tcPr marL="8709" marR="8709" marT="87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-4 129 </a:t>
                      </a:r>
                    </a:p>
                  </a:txBody>
                  <a:tcPr marL="8709" marR="8709" marT="87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</a:tr>
              <a:tr h="215326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Межбюджетные трансферты общего характера </a:t>
                      </a:r>
                    </a:p>
                  </a:txBody>
                  <a:tcPr marL="2811" marR="2811" marT="281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102 621 </a:t>
                      </a:r>
                    </a:p>
                  </a:txBody>
                  <a:tcPr marL="8709" marR="8709" marT="87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108 923 </a:t>
                      </a:r>
                    </a:p>
                  </a:txBody>
                  <a:tcPr marL="8709" marR="8709" marT="87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17,0%</a:t>
                      </a:r>
                    </a:p>
                  </a:txBody>
                  <a:tcPr marL="8709" marR="8709" marT="87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107 255 </a:t>
                      </a:r>
                    </a:p>
                  </a:txBody>
                  <a:tcPr marL="8709" marR="8709" marT="87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107 032 </a:t>
                      </a:r>
                    </a:p>
                  </a:txBody>
                  <a:tcPr marL="8709" marR="8709" marT="87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6 302 </a:t>
                      </a:r>
                    </a:p>
                  </a:txBody>
                  <a:tcPr marL="8709" marR="8709" marT="87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1" i="0" u="none" strike="noStrike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Условно-утвержденные расходы</a:t>
                      </a:r>
                    </a:p>
                  </a:txBody>
                  <a:tcPr marL="2811" marR="2811" marT="281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0 </a:t>
                      </a:r>
                    </a:p>
                  </a:txBody>
                  <a:tcPr marL="8709" marR="8709" marT="87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0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 </a:t>
                      </a:r>
                    </a:p>
                  </a:txBody>
                  <a:tcPr marL="8709" marR="8709" marT="87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0,0%</a:t>
                      </a:r>
                    </a:p>
                  </a:txBody>
                  <a:tcPr marL="8709" marR="8709" marT="87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8 278 </a:t>
                      </a:r>
                    </a:p>
                  </a:txBody>
                  <a:tcPr marL="8709" marR="8709" marT="87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16 568 </a:t>
                      </a:r>
                    </a:p>
                  </a:txBody>
                  <a:tcPr marL="8709" marR="8709" marT="87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0 </a:t>
                      </a:r>
                    </a:p>
                  </a:txBody>
                  <a:tcPr marL="8709" marR="8709" marT="87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</a:tr>
              <a:tr h="179940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ВСЕГО РАСХОДОВ</a:t>
                      </a:r>
                    </a:p>
                  </a:txBody>
                  <a:tcPr marL="2811" marR="2811" marT="281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>
                        <a:alpha val="2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705 458 </a:t>
                      </a:r>
                    </a:p>
                  </a:txBody>
                  <a:tcPr marL="8709" marR="8709" marT="87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>
                        <a:alpha val="2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638 917 </a:t>
                      </a:r>
                    </a:p>
                  </a:txBody>
                  <a:tcPr marL="8709" marR="8709" marT="87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>
                        <a:alpha val="2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100,0%</a:t>
                      </a:r>
                    </a:p>
                  </a:txBody>
                  <a:tcPr marL="8709" marR="8709" marT="87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>
                        <a:alpha val="2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600 206 </a:t>
                      </a:r>
                    </a:p>
                  </a:txBody>
                  <a:tcPr marL="8709" marR="8709" marT="87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>
                        <a:alpha val="2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596 704 </a:t>
                      </a:r>
                    </a:p>
                  </a:txBody>
                  <a:tcPr marL="8709" marR="8709" marT="87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>
                        <a:alpha val="2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-66 541 </a:t>
                      </a:r>
                    </a:p>
                  </a:txBody>
                  <a:tcPr marL="8709" marR="8709" marT="87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>
                        <a:alpha val="28000"/>
                      </a:srgbClr>
                    </a:solidFill>
                  </a:tcPr>
                </a:tc>
              </a:tr>
            </a:tbl>
          </a:graphicData>
        </a:graphic>
      </p:graphicFrame>
      <p:grpSp>
        <p:nvGrpSpPr>
          <p:cNvPr id="142" name="Группа 159"/>
          <p:cNvGrpSpPr/>
          <p:nvPr/>
        </p:nvGrpSpPr>
        <p:grpSpPr>
          <a:xfrm>
            <a:off x="343392" y="520391"/>
            <a:ext cx="2140376" cy="936104"/>
            <a:chOff x="4067944" y="5661248"/>
            <a:chExt cx="2088232" cy="1008112"/>
          </a:xfrm>
        </p:grpSpPr>
        <p:sp>
          <p:nvSpPr>
            <p:cNvPr id="145" name="Параллелограмм 144"/>
            <p:cNvSpPr/>
            <p:nvPr/>
          </p:nvSpPr>
          <p:spPr>
            <a:xfrm rot="10800000">
              <a:off x="4067944" y="6165304"/>
              <a:ext cx="1656184" cy="360040"/>
            </a:xfrm>
            <a:prstGeom prst="parallelogram">
              <a:avLst>
                <a:gd name="adj" fmla="val 116404"/>
              </a:avLst>
            </a:prstGeom>
            <a:solidFill>
              <a:srgbClr val="B5CB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7" name="Параллелограмм 146"/>
            <p:cNvSpPr/>
            <p:nvPr/>
          </p:nvSpPr>
          <p:spPr>
            <a:xfrm rot="10800000">
              <a:off x="4067944" y="5805264"/>
              <a:ext cx="1656184" cy="360040"/>
            </a:xfrm>
            <a:prstGeom prst="parallelogram">
              <a:avLst>
                <a:gd name="adj" fmla="val 116404"/>
              </a:avLst>
            </a:prstGeom>
            <a:solidFill>
              <a:srgbClr val="B5CBD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1080000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8" name="Параллелограмм 147"/>
            <p:cNvSpPr/>
            <p:nvPr/>
          </p:nvSpPr>
          <p:spPr>
            <a:xfrm rot="10800000">
              <a:off x="4644008" y="5661248"/>
              <a:ext cx="864096" cy="504056"/>
            </a:xfrm>
            <a:prstGeom prst="parallelogram">
              <a:avLst>
                <a:gd name="adj" fmla="val 116404"/>
              </a:avLst>
            </a:prstGeom>
            <a:solidFill>
              <a:srgbClr val="FFE389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10800000" lon="0" rev="0"/>
              </a:camera>
              <a:lightRig rig="threePt" dir="t"/>
            </a:scene3d>
            <a:sp3d extrusionH="76200">
              <a:extrusionClr>
                <a:srgbClr val="EAC55C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0" name="Параллелограмм 149"/>
            <p:cNvSpPr/>
            <p:nvPr/>
          </p:nvSpPr>
          <p:spPr>
            <a:xfrm rot="10800000">
              <a:off x="4644008" y="6165304"/>
              <a:ext cx="864096" cy="504056"/>
            </a:xfrm>
            <a:prstGeom prst="parallelogram">
              <a:avLst>
                <a:gd name="adj" fmla="val 116404"/>
              </a:avLst>
            </a:prstGeom>
            <a:solidFill>
              <a:srgbClr val="FFE389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 extrusionH="76200">
              <a:extrusionClr>
                <a:srgbClr val="EAC55C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1" name="Параллелограмм 150"/>
            <p:cNvSpPr/>
            <p:nvPr/>
          </p:nvSpPr>
          <p:spPr>
            <a:xfrm rot="10800000">
              <a:off x="5076056" y="6165304"/>
              <a:ext cx="1071736" cy="504056"/>
            </a:xfrm>
            <a:prstGeom prst="parallelogram">
              <a:avLst>
                <a:gd name="adj" fmla="val 116404"/>
              </a:avLst>
            </a:prstGeom>
            <a:solidFill>
              <a:srgbClr val="FFE389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 extrusionH="76200">
              <a:extrusionClr>
                <a:srgbClr val="EAC55C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2" name="Параллелограмм 151"/>
            <p:cNvSpPr/>
            <p:nvPr/>
          </p:nvSpPr>
          <p:spPr>
            <a:xfrm rot="10800000">
              <a:off x="5076056" y="5661248"/>
              <a:ext cx="1080120" cy="504056"/>
            </a:xfrm>
            <a:prstGeom prst="parallelogram">
              <a:avLst>
                <a:gd name="adj" fmla="val 116404"/>
              </a:avLst>
            </a:prstGeom>
            <a:solidFill>
              <a:srgbClr val="FFE389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10800000" lon="0" rev="0"/>
              </a:camera>
              <a:lightRig rig="threePt" dir="t"/>
            </a:scene3d>
            <a:sp3d extrusionH="76200">
              <a:extrusionClr>
                <a:srgbClr val="EAC55C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</p:spPr>
        <p:txBody>
          <a:bodyPr>
            <a:normAutofit/>
          </a:bodyPr>
          <a:lstStyle/>
          <a:p>
            <a:pPr algn="r"/>
            <a:r>
              <a:rPr lang="ru-RU" sz="2200" b="1" kern="12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Расходы консолидированного бюджета </a:t>
            </a:r>
            <a:br>
              <a:rPr lang="ru-RU" sz="2200" b="1" kern="12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2200" b="1" kern="12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(без целевых средств), тыс. руб.</a:t>
            </a:r>
          </a:p>
        </p:txBody>
      </p:sp>
      <p:graphicFrame>
        <p:nvGraphicFramePr>
          <p:cNvPr id="92" name="Таблица 9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002195424"/>
              </p:ext>
            </p:extLst>
          </p:nvPr>
        </p:nvGraphicFramePr>
        <p:xfrm>
          <a:off x="467544" y="1700808"/>
          <a:ext cx="4176464" cy="5130201"/>
        </p:xfrm>
        <a:graphic>
          <a:graphicData uri="http://schemas.openxmlformats.org/drawingml/2006/table">
            <a:tbl>
              <a:tblPr/>
              <a:tblGrid>
                <a:gridCol w="2232248"/>
                <a:gridCol w="1008112"/>
                <a:gridCol w="936104"/>
              </a:tblGrid>
              <a:tr h="857892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Направления  расходов</a:t>
                      </a:r>
                    </a:p>
                  </a:txBody>
                  <a:tcPr marL="2811" marR="2811" marT="281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>
                        <a:alpha val="2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2020 </a:t>
                      </a:r>
                      <a:r>
                        <a:rPr lang="ru-RU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год</a:t>
                      </a:r>
                    </a:p>
                  </a:txBody>
                  <a:tcPr marL="2811" marR="2811" marT="281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>
                        <a:alpha val="2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Доля в общих расходах, %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2811" marR="2811" marT="281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>
                        <a:alpha val="28000"/>
                      </a:srgbClr>
                    </a:solidFill>
                  </a:tcPr>
                </a:tc>
              </a:tr>
              <a:tr h="437478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Заработная плата, включая начисления</a:t>
                      </a:r>
                    </a:p>
                  </a:txBody>
                  <a:tcPr marL="8709" marR="8709" marT="870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250 563</a:t>
                      </a:r>
                    </a:p>
                  </a:txBody>
                  <a:tcPr marL="8709" marR="8709" marT="87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65,36%</a:t>
                      </a:r>
                    </a:p>
                  </a:txBody>
                  <a:tcPr marL="8709" marR="8709" marT="87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</a:tr>
              <a:tr h="279173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ЖКУ и дрова</a:t>
                      </a:r>
                    </a:p>
                  </a:txBody>
                  <a:tcPr marL="8709" marR="8709" marT="870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72 718</a:t>
                      </a:r>
                    </a:p>
                  </a:txBody>
                  <a:tcPr marL="8709" marR="8709" marT="87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18,97%</a:t>
                      </a:r>
                    </a:p>
                  </a:txBody>
                  <a:tcPr marL="8709" marR="8709" marT="87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</a:tr>
              <a:tr h="437478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Субсидии на пассажирские перевозки</a:t>
                      </a:r>
                    </a:p>
                  </a:txBody>
                  <a:tcPr marL="8709" marR="8709" marT="870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17 681</a:t>
                      </a:r>
                    </a:p>
                  </a:txBody>
                  <a:tcPr marL="8709" marR="8709" marT="87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4,61%</a:t>
                      </a:r>
                    </a:p>
                  </a:txBody>
                  <a:tcPr marL="8709" marR="8709" marT="87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</a:tr>
              <a:tr h="279173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Подвоз учащихся</a:t>
                      </a:r>
                    </a:p>
                  </a:txBody>
                  <a:tcPr marL="8709" marR="8709" marT="870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7 000</a:t>
                      </a:r>
                    </a:p>
                  </a:txBody>
                  <a:tcPr marL="8709" marR="8709" marT="87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1,83%</a:t>
                      </a:r>
                    </a:p>
                  </a:txBody>
                  <a:tcPr marL="8709" marR="8709" marT="87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</a:tr>
              <a:tr h="253375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Содержание дорог</a:t>
                      </a:r>
                    </a:p>
                  </a:txBody>
                  <a:tcPr marL="8709" marR="8709" marT="87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2 763</a:t>
                      </a:r>
                    </a:p>
                  </a:txBody>
                  <a:tcPr marL="8709" marR="8709" marT="87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0,72%</a:t>
                      </a:r>
                    </a:p>
                  </a:txBody>
                  <a:tcPr marL="8709" marR="8709" marT="87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</a:tr>
              <a:tr h="234933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Содержание учреждений</a:t>
                      </a:r>
                    </a:p>
                  </a:txBody>
                  <a:tcPr marL="8709" marR="8709" marT="87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4 008</a:t>
                      </a:r>
                    </a:p>
                  </a:txBody>
                  <a:tcPr marL="8709" marR="8709" marT="87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1,05%</a:t>
                      </a:r>
                    </a:p>
                  </a:txBody>
                  <a:tcPr marL="8709" marR="8709" marT="87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</a:tr>
              <a:tr h="223826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Питание в детских садах</a:t>
                      </a:r>
                    </a:p>
                  </a:txBody>
                  <a:tcPr marL="8709" marR="8709" marT="870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4 611</a:t>
                      </a:r>
                    </a:p>
                  </a:txBody>
                  <a:tcPr marL="8709" marR="8709" marT="87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1,20%</a:t>
                      </a:r>
                    </a:p>
                  </a:txBody>
                  <a:tcPr marL="8709" marR="8709" marT="87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</a:tr>
              <a:tr h="279173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Услуги связи</a:t>
                      </a:r>
                    </a:p>
                  </a:txBody>
                  <a:tcPr marL="8709" marR="8709" marT="870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2 437</a:t>
                      </a:r>
                    </a:p>
                  </a:txBody>
                  <a:tcPr marL="8709" marR="8709" marT="87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0,64%</a:t>
                      </a:r>
                    </a:p>
                  </a:txBody>
                  <a:tcPr marL="8709" marR="8709" marT="87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</a:tr>
              <a:tr h="348127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Доплата к пенсии</a:t>
                      </a:r>
                    </a:p>
                  </a:txBody>
                  <a:tcPr marL="8709" marR="8709" marT="870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1 874</a:t>
                      </a:r>
                    </a:p>
                  </a:txBody>
                  <a:tcPr marL="8709" marR="8709" marT="87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0,49%</a:t>
                      </a:r>
                    </a:p>
                  </a:txBody>
                  <a:tcPr marL="8709" marR="8709" marT="87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</a:tr>
              <a:tr h="437478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Мероприятия в сфере физической культуры и спорта</a:t>
                      </a:r>
                    </a:p>
                  </a:txBody>
                  <a:tcPr marL="8709" marR="8709" marT="870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1 939</a:t>
                      </a:r>
                    </a:p>
                  </a:txBody>
                  <a:tcPr marL="8709" marR="8709" marT="87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0,51%</a:t>
                      </a:r>
                    </a:p>
                  </a:txBody>
                  <a:tcPr marL="8709" marR="8709" marT="87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</a:tr>
              <a:tr h="252373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Медосмотры</a:t>
                      </a:r>
                    </a:p>
                  </a:txBody>
                  <a:tcPr marL="8709" marR="8709" marT="870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1 231</a:t>
                      </a:r>
                    </a:p>
                  </a:txBody>
                  <a:tcPr marL="8709" marR="8709" marT="87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0,32%</a:t>
                      </a:r>
                    </a:p>
                  </a:txBody>
                  <a:tcPr marL="8709" marR="8709" marT="87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</a:tr>
              <a:tr h="252373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Прочие расходы, включая расходы на содержание учреждений</a:t>
                      </a:r>
                    </a:p>
                  </a:txBody>
                  <a:tcPr marL="8709" marR="8709" marT="870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16543</a:t>
                      </a:r>
                    </a:p>
                  </a:txBody>
                  <a:tcPr marL="8709" marR="8709" marT="87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4,32%</a:t>
                      </a:r>
                    </a:p>
                  </a:txBody>
                  <a:tcPr marL="8709" marR="8709" marT="87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</a:tr>
              <a:tr h="252373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ВСЕГО РАСХОДОВ</a:t>
                      </a:r>
                    </a:p>
                  </a:txBody>
                  <a:tcPr marL="8709" marR="8709" marT="870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383 368</a:t>
                      </a:r>
                    </a:p>
                  </a:txBody>
                  <a:tcPr marL="8709" marR="8709" marT="87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100,00%</a:t>
                      </a:r>
                    </a:p>
                  </a:txBody>
                  <a:tcPr marL="8709" marR="8709" marT="870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</a:tr>
            </a:tbl>
          </a:graphicData>
        </a:graphic>
      </p:graphicFrame>
      <p:grpSp>
        <p:nvGrpSpPr>
          <p:cNvPr id="142" name="Группа 159"/>
          <p:cNvGrpSpPr/>
          <p:nvPr/>
        </p:nvGrpSpPr>
        <p:grpSpPr>
          <a:xfrm>
            <a:off x="343392" y="520391"/>
            <a:ext cx="2140376" cy="936104"/>
            <a:chOff x="4067944" y="5661248"/>
            <a:chExt cx="2088232" cy="1008112"/>
          </a:xfrm>
        </p:grpSpPr>
        <p:sp>
          <p:nvSpPr>
            <p:cNvPr id="145" name="Параллелограмм 144"/>
            <p:cNvSpPr/>
            <p:nvPr/>
          </p:nvSpPr>
          <p:spPr>
            <a:xfrm rot="10800000">
              <a:off x="4067944" y="6165304"/>
              <a:ext cx="1656184" cy="360040"/>
            </a:xfrm>
            <a:prstGeom prst="parallelogram">
              <a:avLst>
                <a:gd name="adj" fmla="val 116404"/>
              </a:avLst>
            </a:prstGeom>
            <a:solidFill>
              <a:srgbClr val="B5CB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7" name="Параллелограмм 146"/>
            <p:cNvSpPr/>
            <p:nvPr/>
          </p:nvSpPr>
          <p:spPr>
            <a:xfrm rot="10800000">
              <a:off x="4067944" y="5805264"/>
              <a:ext cx="1656184" cy="360040"/>
            </a:xfrm>
            <a:prstGeom prst="parallelogram">
              <a:avLst>
                <a:gd name="adj" fmla="val 116404"/>
              </a:avLst>
            </a:prstGeom>
            <a:solidFill>
              <a:srgbClr val="B5CBD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1080000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8" name="Параллелограмм 147"/>
            <p:cNvSpPr/>
            <p:nvPr/>
          </p:nvSpPr>
          <p:spPr>
            <a:xfrm rot="10800000">
              <a:off x="4644008" y="5661248"/>
              <a:ext cx="864096" cy="504056"/>
            </a:xfrm>
            <a:prstGeom prst="parallelogram">
              <a:avLst>
                <a:gd name="adj" fmla="val 116404"/>
              </a:avLst>
            </a:prstGeom>
            <a:solidFill>
              <a:srgbClr val="FFE389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10800000" lon="0" rev="0"/>
              </a:camera>
              <a:lightRig rig="threePt" dir="t"/>
            </a:scene3d>
            <a:sp3d extrusionH="76200">
              <a:extrusionClr>
                <a:srgbClr val="EAC55C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0" name="Параллелограмм 149"/>
            <p:cNvSpPr/>
            <p:nvPr/>
          </p:nvSpPr>
          <p:spPr>
            <a:xfrm rot="10800000">
              <a:off x="4644008" y="6165304"/>
              <a:ext cx="864096" cy="504056"/>
            </a:xfrm>
            <a:prstGeom prst="parallelogram">
              <a:avLst>
                <a:gd name="adj" fmla="val 116404"/>
              </a:avLst>
            </a:prstGeom>
            <a:solidFill>
              <a:srgbClr val="FFE389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 extrusionH="76200">
              <a:extrusionClr>
                <a:srgbClr val="EAC55C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1" name="Параллелограмм 150"/>
            <p:cNvSpPr/>
            <p:nvPr/>
          </p:nvSpPr>
          <p:spPr>
            <a:xfrm rot="10800000">
              <a:off x="5076056" y="6165304"/>
              <a:ext cx="1071736" cy="504056"/>
            </a:xfrm>
            <a:prstGeom prst="parallelogram">
              <a:avLst>
                <a:gd name="adj" fmla="val 116404"/>
              </a:avLst>
            </a:prstGeom>
            <a:solidFill>
              <a:srgbClr val="FFE389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 extrusionH="76200">
              <a:extrusionClr>
                <a:srgbClr val="EAC55C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2" name="Параллелограмм 151"/>
            <p:cNvSpPr/>
            <p:nvPr/>
          </p:nvSpPr>
          <p:spPr>
            <a:xfrm rot="10800000">
              <a:off x="5076056" y="5661248"/>
              <a:ext cx="1080120" cy="504056"/>
            </a:xfrm>
            <a:prstGeom prst="parallelogram">
              <a:avLst>
                <a:gd name="adj" fmla="val 116404"/>
              </a:avLst>
            </a:prstGeom>
            <a:solidFill>
              <a:srgbClr val="FFE389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10800000" lon="0" rev="0"/>
              </a:camera>
              <a:lightRig rig="threePt" dir="t"/>
            </a:scene3d>
            <a:sp3d extrusionH="76200">
              <a:extrusionClr>
                <a:srgbClr val="EAC55C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xmlns="" val="1907246704"/>
              </p:ext>
            </p:extLst>
          </p:nvPr>
        </p:nvGraphicFramePr>
        <p:xfrm>
          <a:off x="5024386" y="974379"/>
          <a:ext cx="3791744" cy="57606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5437609" y="2269810"/>
            <a:ext cx="3091011" cy="3047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>
                <a:solidFill>
                  <a:schemeClr val="tx1"/>
                </a:solidFill>
              </a:rPr>
              <a:t>Пассажирские перевозки и подвоз учащихся</a:t>
            </a:r>
            <a:endParaRPr lang="ru-RU" sz="1000" b="1" dirty="0">
              <a:solidFill>
                <a:schemeClr val="tx1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5437609" y="1844824"/>
            <a:ext cx="3168352" cy="294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>
                <a:solidFill>
                  <a:schemeClr val="tx1"/>
                </a:solidFill>
              </a:rPr>
              <a:t>Прочие расходы, включая расходы на содержание учреждений</a:t>
            </a:r>
            <a:endParaRPr lang="ru-RU" sz="1000" b="1" dirty="0">
              <a:solidFill>
                <a:schemeClr val="tx1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5444480" y="4149080"/>
            <a:ext cx="3168352" cy="294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Зарплата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361830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ChangeArrowheads="1"/>
          </p:cNvSpPr>
          <p:nvPr/>
        </p:nvSpPr>
        <p:spPr bwMode="auto">
          <a:xfrm>
            <a:off x="323528" y="356659"/>
            <a:ext cx="8820472" cy="86409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ru-RU" sz="2400" b="1" dirty="0">
                <a:ln w="3175">
                  <a:solidFill>
                    <a:schemeClr val="bg1"/>
                  </a:solidFill>
                </a:ln>
                <a:latin typeface="Tahoma" pitchFamily="34" charset="0"/>
                <a:ea typeface="Tahoma" pitchFamily="34" charset="0"/>
                <a:cs typeface="Tahoma" pitchFamily="34" charset="0"/>
              </a:rPr>
              <a:t>Структура программного бюджета в </a:t>
            </a:r>
            <a:r>
              <a:rPr lang="ru-RU" sz="2400" b="1" dirty="0" smtClean="0">
                <a:ln w="3175">
                  <a:solidFill>
                    <a:schemeClr val="bg1"/>
                  </a:solidFill>
                </a:ln>
                <a:latin typeface="Tahoma" pitchFamily="34" charset="0"/>
                <a:ea typeface="Tahoma" pitchFamily="34" charset="0"/>
                <a:cs typeface="Tahoma" pitchFamily="34" charset="0"/>
              </a:rPr>
              <a:t>2020 </a:t>
            </a:r>
            <a:r>
              <a:rPr lang="ru-RU" sz="2400" b="1" dirty="0">
                <a:ln w="3175">
                  <a:solidFill>
                    <a:schemeClr val="bg1"/>
                  </a:solidFill>
                </a:ln>
                <a:latin typeface="Tahoma" pitchFamily="34" charset="0"/>
                <a:ea typeface="Tahoma" pitchFamily="34" charset="0"/>
                <a:cs typeface="Tahoma" pitchFamily="34" charset="0"/>
              </a:rPr>
              <a:t>году</a:t>
            </a:r>
          </a:p>
        </p:txBody>
      </p:sp>
      <p:sp>
        <p:nvSpPr>
          <p:cNvPr id="3" name="Rectangle 6"/>
          <p:cNvSpPr txBox="1">
            <a:spLocks noChangeArrowheads="1"/>
          </p:cNvSpPr>
          <p:nvPr/>
        </p:nvSpPr>
        <p:spPr bwMode="auto">
          <a:xfrm>
            <a:off x="6686550" y="7882565"/>
            <a:ext cx="2133600" cy="635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r">
              <a:defRPr/>
            </a:pPr>
            <a:endParaRPr lang="ru-RU" sz="1400" dirty="0">
              <a:cs typeface="+mn-cs"/>
            </a:endParaRP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xmlns="" val="2429204212"/>
              </p:ext>
            </p:extLst>
          </p:nvPr>
        </p:nvGraphicFramePr>
        <p:xfrm>
          <a:off x="683568" y="1052736"/>
          <a:ext cx="7848872" cy="54486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ChangeArrowheads="1"/>
          </p:cNvSpPr>
          <p:nvPr/>
        </p:nvSpPr>
        <p:spPr bwMode="auto">
          <a:xfrm>
            <a:off x="323528" y="356659"/>
            <a:ext cx="8820472" cy="86409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ru-RU" sz="2400" b="1" dirty="0" smtClean="0">
                <a:ln w="3175">
                  <a:solidFill>
                    <a:schemeClr val="bg1"/>
                  </a:solidFill>
                </a:ln>
                <a:latin typeface="Tahoma" pitchFamily="34" charset="0"/>
                <a:ea typeface="Tahoma" pitchFamily="34" charset="0"/>
                <a:cs typeface="Tahoma" pitchFamily="34" charset="0"/>
              </a:rPr>
              <a:t>Основные параметры бюджетов сельсоветов </a:t>
            </a:r>
            <a:r>
              <a:rPr lang="ru-RU" sz="2400" b="1" dirty="0">
                <a:ln w="3175">
                  <a:solidFill>
                    <a:schemeClr val="bg1"/>
                  </a:solidFill>
                </a:ln>
                <a:latin typeface="Tahoma" pitchFamily="34" charset="0"/>
                <a:ea typeface="Tahoma" pitchFamily="34" charset="0"/>
                <a:cs typeface="Tahoma" pitchFamily="34" charset="0"/>
              </a:rPr>
              <a:t>в </a:t>
            </a:r>
            <a:r>
              <a:rPr lang="ru-RU" sz="2400" b="1" dirty="0" smtClean="0">
                <a:ln w="3175">
                  <a:solidFill>
                    <a:schemeClr val="bg1"/>
                  </a:solidFill>
                </a:ln>
                <a:latin typeface="Tahoma" pitchFamily="34" charset="0"/>
                <a:ea typeface="Tahoma" pitchFamily="34" charset="0"/>
                <a:cs typeface="Tahoma" pitchFamily="34" charset="0"/>
              </a:rPr>
              <a:t>2020 году в тыс. руб.</a:t>
            </a:r>
            <a:endParaRPr lang="ru-RU" sz="2400" b="1" dirty="0">
              <a:ln w="3175">
                <a:solidFill>
                  <a:schemeClr val="bg1"/>
                </a:solidFill>
              </a:ln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Rectangle 6"/>
          <p:cNvSpPr txBox="1">
            <a:spLocks noChangeArrowheads="1"/>
          </p:cNvSpPr>
          <p:nvPr/>
        </p:nvSpPr>
        <p:spPr bwMode="auto">
          <a:xfrm>
            <a:off x="6686550" y="7882565"/>
            <a:ext cx="2133600" cy="635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r">
              <a:defRPr/>
            </a:pPr>
            <a:endParaRPr lang="ru-RU" sz="1400" dirty="0">
              <a:cs typeface="+mn-cs"/>
            </a:endParaRPr>
          </a:p>
        </p:txBody>
      </p:sp>
      <p:graphicFrame>
        <p:nvGraphicFramePr>
          <p:cNvPr id="8" name="Объект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160179532"/>
              </p:ext>
            </p:extLst>
          </p:nvPr>
        </p:nvGraphicFramePr>
        <p:xfrm>
          <a:off x="395288" y="1449388"/>
          <a:ext cx="8645525" cy="4976812"/>
        </p:xfrm>
        <a:graphic>
          <a:graphicData uri="http://schemas.openxmlformats.org/presentationml/2006/ole">
            <p:oleObj spid="_x0000_s31797" name="Лист" r:id="rId3" imgW="8473378" imgH="4876882" progId="Excel.Sheet.8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6229029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5400000">
            <a:off x="859567" y="1419811"/>
            <a:ext cx="3840955" cy="4752874"/>
          </a:xfrm>
          <a:prstGeom prst="rect">
            <a:avLst/>
          </a:prstGeom>
          <a:gradFill>
            <a:gsLst>
              <a:gs pos="0">
                <a:schemeClr val="bg1">
                  <a:lumMod val="50000"/>
                  <a:alpha val="0"/>
                </a:schemeClr>
              </a:gs>
              <a:gs pos="100000">
                <a:schemeClr val="bg1">
                  <a:lumMod val="50000"/>
                  <a:alpha val="19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/>
          </a:p>
        </p:txBody>
      </p:sp>
      <p:sp>
        <p:nvSpPr>
          <p:cNvPr id="5" name="Прямоугольник 4"/>
          <p:cNvSpPr/>
          <p:nvPr/>
        </p:nvSpPr>
        <p:spPr>
          <a:xfrm rot="16200000">
            <a:off x="4505447" y="1422399"/>
            <a:ext cx="3840953" cy="4752874"/>
          </a:xfrm>
          <a:prstGeom prst="rect">
            <a:avLst/>
          </a:prstGeom>
          <a:gradFill>
            <a:gsLst>
              <a:gs pos="0">
                <a:schemeClr val="bg1">
                  <a:lumMod val="50000"/>
                  <a:alpha val="0"/>
                </a:schemeClr>
              </a:gs>
              <a:gs pos="100000">
                <a:schemeClr val="bg1">
                  <a:lumMod val="50000"/>
                  <a:alpha val="19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/>
          </a:p>
        </p:txBody>
      </p:sp>
      <p:sp>
        <p:nvSpPr>
          <p:cNvPr id="29699" name="Заголовок 1"/>
          <p:cNvSpPr txBox="1">
            <a:spLocks/>
          </p:cNvSpPr>
          <p:nvPr/>
        </p:nvSpPr>
        <p:spPr bwMode="auto">
          <a:xfrm>
            <a:off x="287337" y="332657"/>
            <a:ext cx="8893175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>
              <a:defRPr/>
            </a:pPr>
            <a:r>
              <a:rPr lang="ru-RU" sz="2400" b="1" dirty="0">
                <a:ln w="3175">
                  <a:solidFill>
                    <a:schemeClr val="bg1"/>
                  </a:solidFill>
                </a:ln>
                <a:latin typeface="Tahoma" pitchFamily="34" charset="0"/>
                <a:ea typeface="Tahoma" pitchFamily="34" charset="0"/>
                <a:cs typeface="Tahoma" pitchFamily="34" charset="0"/>
              </a:rPr>
              <a:t>Параметры </a:t>
            </a:r>
            <a:r>
              <a:rPr lang="ru-RU" sz="2400" b="1" dirty="0" smtClean="0">
                <a:ln w="3175">
                  <a:solidFill>
                    <a:schemeClr val="bg1"/>
                  </a:solidFill>
                </a:ln>
                <a:latin typeface="Tahoma" pitchFamily="34" charset="0"/>
                <a:ea typeface="Tahoma" pitchFamily="34" charset="0"/>
                <a:cs typeface="Tahoma" pitchFamily="34" charset="0"/>
              </a:rPr>
              <a:t>районного </a:t>
            </a:r>
            <a:r>
              <a:rPr lang="ru-RU" sz="2400" b="1" dirty="0">
                <a:ln w="3175">
                  <a:solidFill>
                    <a:schemeClr val="bg1"/>
                  </a:solidFill>
                </a:ln>
                <a:latin typeface="Tahoma" pitchFamily="34" charset="0"/>
                <a:ea typeface="Tahoma" pitchFamily="34" charset="0"/>
                <a:cs typeface="Tahoma" pitchFamily="34" charset="0"/>
              </a:rPr>
              <a:t>бюджета на </a:t>
            </a:r>
            <a:r>
              <a:rPr lang="ru-RU" sz="2400" b="1" dirty="0" smtClean="0">
                <a:ln w="3175">
                  <a:solidFill>
                    <a:schemeClr val="bg1"/>
                  </a:solidFill>
                </a:ln>
                <a:latin typeface="Tahoma" pitchFamily="34" charset="0"/>
                <a:ea typeface="Tahoma" pitchFamily="34" charset="0"/>
                <a:cs typeface="Tahoma" pitchFamily="34" charset="0"/>
              </a:rPr>
              <a:t>2020-2022 годы</a:t>
            </a:r>
            <a:endParaRPr lang="ru-RU" sz="2400" b="1" dirty="0">
              <a:ln w="3175">
                <a:solidFill>
                  <a:schemeClr val="bg1"/>
                </a:solidFill>
              </a:ln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6" name="Group 9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732037953"/>
              </p:ext>
            </p:extLst>
          </p:nvPr>
        </p:nvGraphicFramePr>
        <p:xfrm>
          <a:off x="395536" y="1665649"/>
          <a:ext cx="8352928" cy="3981534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4752528"/>
                <a:gridCol w="1152128"/>
                <a:gridCol w="1224136"/>
                <a:gridCol w="1224136"/>
              </a:tblGrid>
              <a:tr h="360000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Направления</a:t>
                      </a:r>
                      <a:endParaRPr kumimoji="0" lang="ru-RU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72000" marR="72000" marT="18000" marB="1800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0C06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2020</a:t>
                      </a:r>
                      <a:endParaRPr kumimoji="0" lang="ru-RU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72000" marR="72000" marT="18000" marB="1800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0C06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2021</a:t>
                      </a:r>
                      <a:endParaRPr kumimoji="0" lang="ru-RU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72000" marR="72000" marT="18000" marB="1800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0C06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2022</a:t>
                      </a:r>
                      <a:endParaRPr kumimoji="0" lang="ru-RU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72000" marR="72000" marT="18000" marB="1800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0C067"/>
                    </a:solidFill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ДОХОДЫ, в т.ч.</a:t>
                      </a:r>
                      <a:endParaRPr kumimoji="0" lang="ru-RU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72000" marR="72000" marT="18000" marB="1800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D59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63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638,9</a:t>
                      </a:r>
                    </a:p>
                  </a:txBody>
                  <a:tcPr marL="90000" marR="144000" marT="46800" marB="4680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D59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63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600,2</a:t>
                      </a:r>
                    </a:p>
                  </a:txBody>
                  <a:tcPr marL="90000" marR="144000" marT="46800" marB="4680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D59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63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596,7</a:t>
                      </a:r>
                    </a:p>
                  </a:txBody>
                  <a:tcPr marL="90000" marR="144000" marT="46800" marB="4680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D59B"/>
                    </a:solidFill>
                  </a:tcPr>
                </a:tc>
              </a:tr>
              <a:tr h="317120">
                <a:tc>
                  <a:txBody>
                    <a:bodyPr/>
                    <a:lstStyle/>
                    <a:p>
                      <a:pPr marL="457200" marR="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63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Собственные доходы, в т.ч.:</a:t>
                      </a:r>
                      <a:endParaRPr kumimoji="0" 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0" marR="72000" marT="18000" marB="1800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63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charset="0"/>
                        </a:rPr>
                        <a:t>364,1</a:t>
                      </a:r>
                    </a:p>
                  </a:txBody>
                  <a:tcPr marL="90000" marR="144000" marT="46800" marB="4680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63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charset="0"/>
                        </a:rPr>
                        <a:t>331,1</a:t>
                      </a:r>
                    </a:p>
                  </a:txBody>
                  <a:tcPr marL="90000" marR="144000" marT="46800" marB="4680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63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charset="0"/>
                        </a:rPr>
                        <a:t>331,4</a:t>
                      </a:r>
                    </a:p>
                  </a:txBody>
                  <a:tcPr marL="90000" marR="144000" marT="46800" marB="4680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6480">
                <a:tc>
                  <a:txBody>
                    <a:bodyPr/>
                    <a:lstStyle/>
                    <a:p>
                      <a:pPr marL="457200" marR="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63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налоговые и неналоговые </a:t>
                      </a:r>
                      <a:endParaRPr kumimoji="0" lang="ru-RU" sz="12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72000" marR="72000" marT="18000" marB="1800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63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charset="0"/>
                        </a:rPr>
                        <a:t>43,9</a:t>
                      </a:r>
                    </a:p>
                  </a:txBody>
                  <a:tcPr marL="90000" marR="144000" marT="46800" marB="4680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63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charset="0"/>
                        </a:rPr>
                        <a:t>43,1</a:t>
                      </a:r>
                    </a:p>
                  </a:txBody>
                  <a:tcPr marL="90000" marR="144000" marT="46800" marB="4680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63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charset="0"/>
                        </a:rPr>
                        <a:t>43,4</a:t>
                      </a:r>
                    </a:p>
                  </a:txBody>
                  <a:tcPr marL="90000" marR="144000" marT="46800" marB="4680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480">
                <a:tc>
                  <a:txBody>
                    <a:bodyPr/>
                    <a:lstStyle/>
                    <a:p>
                      <a:pPr marL="457200" marR="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63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дотации из краевого бюджета</a:t>
                      </a:r>
                      <a:endParaRPr kumimoji="0" lang="ru-RU" sz="12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72000" marR="72000" marT="18000" marB="1800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63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charset="0"/>
                        </a:rPr>
                        <a:t>320,2</a:t>
                      </a:r>
                    </a:p>
                  </a:txBody>
                  <a:tcPr marL="90000" marR="144000" marT="46800" marB="4680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63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charset="0"/>
                        </a:rPr>
                        <a:t>288,0</a:t>
                      </a:r>
                    </a:p>
                  </a:txBody>
                  <a:tcPr marL="90000" marR="144000" marT="46800" marB="4680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63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charset="0"/>
                        </a:rPr>
                        <a:t>288,0</a:t>
                      </a:r>
                    </a:p>
                  </a:txBody>
                  <a:tcPr marL="90000" marR="144000" marT="46800" marB="4680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6480">
                <a:tc>
                  <a:txBody>
                    <a:bodyPr/>
                    <a:lstStyle/>
                    <a:p>
                      <a:pPr marL="457200" marR="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63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charset="0"/>
                        </a:rPr>
                        <a:t>МБТ из бюджетов поселений на осуществление переданных полномочий</a:t>
                      </a:r>
                    </a:p>
                  </a:txBody>
                  <a:tcPr marL="72000" marR="72000" marT="18000" marB="1800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63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charset="0"/>
                        </a:rPr>
                        <a:t>39,6</a:t>
                      </a:r>
                    </a:p>
                  </a:txBody>
                  <a:tcPr marL="90000" marR="144000" marT="46800" marB="4680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63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charset="0"/>
                        </a:rPr>
                        <a:t>39,6</a:t>
                      </a:r>
                    </a:p>
                  </a:txBody>
                  <a:tcPr marL="90000" marR="144000" marT="46800" marB="4680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63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charset="0"/>
                        </a:rPr>
                        <a:t>39,6</a:t>
                      </a:r>
                    </a:p>
                  </a:txBody>
                  <a:tcPr marL="90000" marR="144000" marT="46800" marB="4680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9813">
                <a:tc>
                  <a:txBody>
                    <a:bodyPr/>
                    <a:lstStyle/>
                    <a:p>
                      <a:pPr marL="457200" marR="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63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 Целевые средства из краевого бюджета</a:t>
                      </a:r>
                      <a:endParaRPr kumimoji="0" lang="ru-RU" sz="15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marL="0" marR="72000" marT="18000" marB="1800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63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charset="0"/>
                        </a:rPr>
                        <a:t>235,2</a:t>
                      </a:r>
                    </a:p>
                  </a:txBody>
                  <a:tcPr marL="90000" marR="144000" marT="46800" marB="4680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63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charset="0"/>
                        </a:rPr>
                        <a:t>229,5</a:t>
                      </a:r>
                    </a:p>
                  </a:txBody>
                  <a:tcPr marL="90000" marR="144000" marT="46800" marB="4680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63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charset="0"/>
                        </a:rPr>
                        <a:t>225,7</a:t>
                      </a:r>
                    </a:p>
                  </a:txBody>
                  <a:tcPr marL="90000" marR="144000" marT="46800" marB="4680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63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РАСХОДЫ , в т.ч.</a:t>
                      </a:r>
                      <a:endParaRPr kumimoji="0" lang="ru-RU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72000" marR="72000" marT="18000" marB="1800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D59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63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638,9</a:t>
                      </a:r>
                    </a:p>
                  </a:txBody>
                  <a:tcPr marL="90000" marR="144000" marT="46800" marB="4680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D59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63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600,2</a:t>
                      </a:r>
                    </a:p>
                  </a:txBody>
                  <a:tcPr marL="90000" marR="144000" marT="46800" marB="4680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D59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63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596,7</a:t>
                      </a:r>
                    </a:p>
                  </a:txBody>
                  <a:tcPr marL="90000" marR="144000" marT="46800" marB="4680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D59B"/>
                    </a:solidFill>
                  </a:tcPr>
                </a:tc>
              </a:tr>
              <a:tr h="323361">
                <a:tc>
                  <a:txBody>
                    <a:bodyPr/>
                    <a:lstStyle/>
                    <a:p>
                      <a:pPr marL="457200" marR="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63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Собственные расходы</a:t>
                      </a:r>
                      <a:endParaRPr kumimoji="0" 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72000" marR="72000" marT="18000" marB="1800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63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638,9</a:t>
                      </a:r>
                    </a:p>
                  </a:txBody>
                  <a:tcPr marL="90000" marR="144000" marT="46800" marB="4680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63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600,2</a:t>
                      </a:r>
                    </a:p>
                  </a:txBody>
                  <a:tcPr marL="90000" marR="144000" marT="46800" marB="4680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63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596,7</a:t>
                      </a:r>
                    </a:p>
                  </a:txBody>
                  <a:tcPr marL="90000" marR="144000" marT="46800" marB="4680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63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ДЕФИЦИТ</a:t>
                      </a:r>
                      <a:endParaRPr kumimoji="0" lang="ru-RU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72000" marR="72000" marT="18000" marB="1800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D59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63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0,0</a:t>
                      </a:r>
                    </a:p>
                  </a:txBody>
                  <a:tcPr marL="90000" marR="144000" marT="46800" marB="4680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D59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63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0,0</a:t>
                      </a:r>
                    </a:p>
                  </a:txBody>
                  <a:tcPr marL="90000" marR="144000" marT="46800" marB="4680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D59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63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0,0</a:t>
                      </a:r>
                    </a:p>
                  </a:txBody>
                  <a:tcPr marL="90000" marR="144000" marT="46800" marB="4680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D59B"/>
                    </a:solidFill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63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ИСТОЧНИКИ</a:t>
                      </a:r>
                      <a:endParaRPr kumimoji="0" 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72000" marR="72000" marT="18000" marB="1800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63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0,0</a:t>
                      </a:r>
                    </a:p>
                  </a:txBody>
                  <a:tcPr marL="90000" marR="144000" marT="46800" marB="4680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63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0,0</a:t>
                      </a:r>
                    </a:p>
                  </a:txBody>
                  <a:tcPr marL="90000" marR="144000" marT="46800" marB="4680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63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0,0</a:t>
                      </a:r>
                    </a:p>
                  </a:txBody>
                  <a:tcPr marL="90000" marR="144000" marT="46800" marB="46800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7452322" y="1260401"/>
            <a:ext cx="1368401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ru-RU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м</a:t>
            </a:r>
            <a:r>
              <a:rPr lang="ru-RU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лн. </a:t>
            </a:r>
            <a:r>
              <a:rPr lang="ru-RU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рублей</a:t>
            </a:r>
          </a:p>
        </p:txBody>
      </p:sp>
    </p:spTree>
    <p:extLst>
      <p:ext uri="{BB962C8B-B14F-4D97-AF65-F5344CB8AC3E}">
        <p14:creationId xmlns:p14="http://schemas.microsoft.com/office/powerpoint/2010/main" xmlns="" val="40410453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211016" y="404664"/>
            <a:ext cx="8712968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ru-RU" sz="2200" b="1" dirty="0" smtClean="0">
                <a:ln w="3175">
                  <a:solidFill>
                    <a:schemeClr val="bg1"/>
                  </a:solidFill>
                </a:ln>
                <a:latin typeface="Tahoma" pitchFamily="34" charset="0"/>
                <a:ea typeface="Tahoma" pitchFamily="34" charset="0"/>
                <a:cs typeface="Tahoma" pitchFamily="34" charset="0"/>
              </a:rPr>
              <a:t>Особенности</a:t>
            </a:r>
            <a:r>
              <a:rPr lang="ru-RU" sz="2300" b="1" dirty="0" smtClean="0">
                <a:ln w="3175">
                  <a:solidFill>
                    <a:schemeClr val="bg1"/>
                  </a:solidFill>
                </a:ln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  <a:p>
            <a:pPr>
              <a:defRPr/>
            </a:pPr>
            <a:r>
              <a:rPr lang="ru-RU" sz="2300" b="1" dirty="0" smtClean="0">
                <a:ln w="3175">
                  <a:solidFill>
                    <a:schemeClr val="bg1"/>
                  </a:solidFill>
                </a:ln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исполнения районного бюджета </a:t>
            </a:r>
            <a:r>
              <a:rPr lang="ru-RU" sz="2300" b="1" dirty="0">
                <a:ln w="3175">
                  <a:solidFill>
                    <a:schemeClr val="bg1"/>
                  </a:solidFill>
                </a:ln>
                <a:latin typeface="Tahoma" pitchFamily="34" charset="0"/>
                <a:ea typeface="Tahoma" pitchFamily="34" charset="0"/>
                <a:cs typeface="Tahoma" pitchFamily="34" charset="0"/>
              </a:rPr>
              <a:t>в</a:t>
            </a:r>
            <a:r>
              <a:rPr lang="ru-RU" sz="2300" b="1" dirty="0" smtClean="0">
                <a:ln w="3175">
                  <a:solidFill>
                    <a:schemeClr val="bg1"/>
                  </a:solidFill>
                </a:ln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2019 году</a:t>
            </a:r>
            <a:endParaRPr lang="ru-RU" sz="2300" b="1" dirty="0">
              <a:ln w="3175">
                <a:solidFill>
                  <a:schemeClr val="bg1"/>
                </a:solidFill>
              </a:ln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346735" y="1844385"/>
            <a:ext cx="275150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400" b="1" dirty="0" smtClean="0"/>
              <a:t>Предварительные итоги СЭР</a:t>
            </a:r>
            <a:endParaRPr lang="ru-RU" sz="1400" b="1" dirty="0" smtClean="0"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471055" y="1287046"/>
            <a:ext cx="3888432" cy="1637898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defRPr sz="1600" b="0" i="0" u="none" strike="noStrike" kern="1200" baseline="0">
                <a:solidFill>
                  <a:srgbClr val="000000"/>
                </a:solidFill>
                <a:latin typeface="Arial"/>
              </a:defRPr>
            </a:pPr>
            <a:r>
              <a:rPr lang="ru-RU" sz="1200" b="1" dirty="0">
                <a:ln>
                  <a:solidFill>
                    <a:srgbClr val="35873B"/>
                  </a:solidFill>
                </a:ln>
                <a:solidFill>
                  <a:srgbClr val="8AD08F"/>
                </a:solidFill>
                <a:latin typeface="Trebuchet MS" pitchFamily="34" charset="0"/>
                <a:cs typeface="Arial" charset="0"/>
              </a:rPr>
              <a:t>ч</a:t>
            </a:r>
            <a:r>
              <a:rPr lang="ru-RU" sz="1200" b="1" dirty="0" smtClean="0">
                <a:ln>
                  <a:solidFill>
                    <a:srgbClr val="35873B"/>
                  </a:solidFill>
                </a:ln>
                <a:solidFill>
                  <a:srgbClr val="8AD08F"/>
                </a:solidFill>
                <a:latin typeface="Trebuchet MS" pitchFamily="34" charset="0"/>
                <a:cs typeface="Arial" charset="0"/>
              </a:rPr>
              <a:t>исленность постоянного населения – 98,3%</a:t>
            </a:r>
          </a:p>
          <a:p>
            <a:pPr algn="ctr">
              <a:defRPr sz="1600" b="0" i="0" u="none" strike="noStrike" kern="1200" baseline="0">
                <a:solidFill>
                  <a:srgbClr val="000000"/>
                </a:solidFill>
                <a:latin typeface="Arial"/>
              </a:defRPr>
            </a:pPr>
            <a:r>
              <a:rPr lang="ru-RU" sz="1200" b="1" dirty="0" smtClean="0">
                <a:ln>
                  <a:solidFill>
                    <a:srgbClr val="35873B"/>
                  </a:solidFill>
                </a:ln>
                <a:solidFill>
                  <a:srgbClr val="8AD08F"/>
                </a:solidFill>
                <a:latin typeface="Trebuchet MS" pitchFamily="34" charset="0"/>
                <a:cs typeface="Arial" charset="0"/>
              </a:rPr>
              <a:t>среднемесячная заработная плата </a:t>
            </a:r>
            <a:r>
              <a:rPr lang="ru-RU" sz="1200" b="1" dirty="0">
                <a:ln>
                  <a:solidFill>
                    <a:srgbClr val="35873B"/>
                  </a:solidFill>
                </a:ln>
                <a:solidFill>
                  <a:srgbClr val="8AD08F"/>
                </a:solidFill>
                <a:latin typeface="Trebuchet MS" pitchFamily="34" charset="0"/>
                <a:cs typeface="Arial" charset="0"/>
              </a:rPr>
              <a:t>– 106,8</a:t>
            </a:r>
            <a:r>
              <a:rPr lang="ru-RU" sz="1200" b="1" dirty="0" smtClean="0">
                <a:ln>
                  <a:solidFill>
                    <a:srgbClr val="35873B"/>
                  </a:solidFill>
                </a:ln>
                <a:solidFill>
                  <a:srgbClr val="8AD08F"/>
                </a:solidFill>
                <a:latin typeface="Trebuchet MS" pitchFamily="34" charset="0"/>
                <a:cs typeface="Arial" charset="0"/>
              </a:rPr>
              <a:t>%</a:t>
            </a:r>
          </a:p>
          <a:p>
            <a:pPr algn="ctr">
              <a:defRPr sz="1600" b="0" i="0" u="none" strike="noStrike" kern="1200" baseline="0">
                <a:solidFill>
                  <a:srgbClr val="000000"/>
                </a:solidFill>
                <a:latin typeface="Arial"/>
              </a:defRPr>
            </a:pPr>
            <a:r>
              <a:rPr lang="ru-RU" sz="1200" b="1" dirty="0" smtClean="0">
                <a:ln>
                  <a:solidFill>
                    <a:srgbClr val="35873B"/>
                  </a:solidFill>
                </a:ln>
                <a:solidFill>
                  <a:srgbClr val="8AD08F"/>
                </a:solidFill>
                <a:latin typeface="Trebuchet MS" pitchFamily="34" charset="0"/>
                <a:cs typeface="Arial" charset="0"/>
              </a:rPr>
              <a:t>сводный </a:t>
            </a:r>
            <a:r>
              <a:rPr lang="ru-RU" sz="1200" b="1" dirty="0">
                <a:ln>
                  <a:solidFill>
                    <a:srgbClr val="35873B"/>
                  </a:solidFill>
                </a:ln>
                <a:solidFill>
                  <a:srgbClr val="8AD08F"/>
                </a:solidFill>
                <a:latin typeface="Trebuchet MS" pitchFamily="34" charset="0"/>
                <a:cs typeface="Arial" charset="0"/>
              </a:rPr>
              <a:t>индекс потребительских </a:t>
            </a:r>
            <a:r>
              <a:rPr lang="ru-RU" sz="1200" b="1" dirty="0" smtClean="0">
                <a:ln>
                  <a:solidFill>
                    <a:srgbClr val="35873B"/>
                  </a:solidFill>
                </a:ln>
                <a:solidFill>
                  <a:srgbClr val="8AD08F"/>
                </a:solidFill>
                <a:latin typeface="Trebuchet MS" pitchFamily="34" charset="0"/>
                <a:cs typeface="Arial" charset="0"/>
              </a:rPr>
              <a:t>цен – 105,1%</a:t>
            </a:r>
          </a:p>
          <a:p>
            <a:pPr algn="ctr">
              <a:defRPr sz="1600" b="0" i="0" u="none" strike="noStrike" kern="1200" baseline="0">
                <a:solidFill>
                  <a:srgbClr val="000000"/>
                </a:solidFill>
                <a:latin typeface="Arial"/>
              </a:defRPr>
            </a:pPr>
            <a:r>
              <a:rPr lang="ru-RU" sz="1200" b="1" dirty="0">
                <a:ln>
                  <a:solidFill>
                    <a:srgbClr val="35873B"/>
                  </a:solidFill>
                </a:ln>
                <a:solidFill>
                  <a:srgbClr val="8AD08F"/>
                </a:solidFill>
                <a:latin typeface="Trebuchet MS" pitchFamily="34" charset="0"/>
                <a:cs typeface="Arial" charset="0"/>
              </a:rPr>
              <a:t>о</a:t>
            </a:r>
            <a:r>
              <a:rPr lang="ru-RU" sz="1200" b="1" dirty="0" smtClean="0">
                <a:ln>
                  <a:solidFill>
                    <a:srgbClr val="35873B"/>
                  </a:solidFill>
                </a:ln>
                <a:solidFill>
                  <a:srgbClr val="8AD08F"/>
                </a:solidFill>
                <a:latin typeface="Trebuchet MS" pitchFamily="34" charset="0"/>
                <a:cs typeface="Arial" charset="0"/>
              </a:rPr>
              <a:t>бъем с/х производства – 112,8%</a:t>
            </a:r>
          </a:p>
          <a:p>
            <a:pPr algn="ctr">
              <a:defRPr sz="1600" b="0" i="0" u="none" strike="noStrike" kern="1200" baseline="0">
                <a:solidFill>
                  <a:srgbClr val="000000"/>
                </a:solidFill>
                <a:latin typeface="Arial"/>
              </a:defRPr>
            </a:pPr>
            <a:r>
              <a:rPr lang="ru-RU" sz="1200" b="1" dirty="0">
                <a:ln>
                  <a:solidFill>
                    <a:srgbClr val="35873B"/>
                  </a:solidFill>
                </a:ln>
                <a:solidFill>
                  <a:srgbClr val="8AD08F"/>
                </a:solidFill>
                <a:latin typeface="Trebuchet MS" pitchFamily="34" charset="0"/>
                <a:cs typeface="Arial" charset="0"/>
              </a:rPr>
              <a:t>о</a:t>
            </a:r>
            <a:r>
              <a:rPr lang="ru-RU" sz="1200" b="1" dirty="0" smtClean="0">
                <a:ln>
                  <a:solidFill>
                    <a:srgbClr val="35873B"/>
                  </a:solidFill>
                </a:ln>
                <a:solidFill>
                  <a:srgbClr val="8AD08F"/>
                </a:solidFill>
                <a:latin typeface="Trebuchet MS" pitchFamily="34" charset="0"/>
                <a:cs typeface="Arial" charset="0"/>
              </a:rPr>
              <a:t>бъем инвестиций – 128,2%</a:t>
            </a:r>
          </a:p>
          <a:p>
            <a:pPr algn="ctr">
              <a:defRPr sz="1600" b="0" i="0" u="none" strike="noStrike" kern="1200" baseline="0">
                <a:solidFill>
                  <a:srgbClr val="000000"/>
                </a:solidFill>
                <a:latin typeface="Arial"/>
              </a:defRPr>
            </a:pPr>
            <a:r>
              <a:rPr lang="ru-RU" sz="1200" b="1" dirty="0">
                <a:ln>
                  <a:solidFill>
                    <a:srgbClr val="35873B"/>
                  </a:solidFill>
                </a:ln>
                <a:solidFill>
                  <a:srgbClr val="8AD08F"/>
                </a:solidFill>
                <a:latin typeface="Trebuchet MS" pitchFamily="34" charset="0"/>
                <a:cs typeface="Arial" charset="0"/>
              </a:rPr>
              <a:t>о</a:t>
            </a:r>
            <a:r>
              <a:rPr lang="ru-RU" sz="1200" b="1" dirty="0" smtClean="0">
                <a:ln>
                  <a:solidFill>
                    <a:srgbClr val="35873B"/>
                  </a:solidFill>
                </a:ln>
                <a:solidFill>
                  <a:srgbClr val="8AD08F"/>
                </a:solidFill>
                <a:latin typeface="Trebuchet MS" pitchFamily="34" charset="0"/>
                <a:cs typeface="Arial" charset="0"/>
              </a:rPr>
              <a:t>бъем розничной торговли – 101,3%</a:t>
            </a:r>
          </a:p>
          <a:p>
            <a:pPr algn="ctr">
              <a:defRPr sz="1600" b="0" i="0" u="none" strike="noStrike" kern="1200" baseline="0">
                <a:solidFill>
                  <a:srgbClr val="000000"/>
                </a:solidFill>
                <a:latin typeface="Arial"/>
              </a:defRPr>
            </a:pPr>
            <a:r>
              <a:rPr lang="ru-RU" sz="1200" b="1" dirty="0">
                <a:ln>
                  <a:solidFill>
                    <a:srgbClr val="35873B"/>
                  </a:solidFill>
                </a:ln>
                <a:solidFill>
                  <a:srgbClr val="8AD08F"/>
                </a:solidFill>
                <a:latin typeface="Trebuchet MS" pitchFamily="34" charset="0"/>
                <a:cs typeface="Arial" charset="0"/>
              </a:rPr>
              <a:t>у</a:t>
            </a:r>
            <a:r>
              <a:rPr lang="ru-RU" sz="1200" b="1" dirty="0" smtClean="0">
                <a:ln>
                  <a:solidFill>
                    <a:srgbClr val="35873B"/>
                  </a:solidFill>
                </a:ln>
                <a:solidFill>
                  <a:srgbClr val="8AD08F"/>
                </a:solidFill>
                <a:latin typeface="Trebuchet MS" pitchFamily="34" charset="0"/>
                <a:cs typeface="Arial" charset="0"/>
              </a:rPr>
              <a:t>ровень зарегистрированной безработицы – 100,0%</a:t>
            </a:r>
            <a:endParaRPr lang="ru-RU" sz="1200" b="1" dirty="0">
              <a:ln>
                <a:solidFill>
                  <a:srgbClr val="35873B"/>
                </a:solidFill>
              </a:ln>
              <a:solidFill>
                <a:srgbClr val="8AD08F"/>
              </a:solidFill>
              <a:latin typeface="Trebuchet MS" pitchFamily="34" charset="0"/>
              <a:cs typeface="Arial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4390341" y="2948979"/>
            <a:ext cx="26642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400" b="1" dirty="0" smtClean="0"/>
              <a:t>Дополнительные средства из краевого бюджета</a:t>
            </a:r>
            <a:endParaRPr lang="ru-RU" sz="1400" b="1" dirty="0" smtClean="0"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467665" y="2924944"/>
            <a:ext cx="3888432" cy="620435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90000"/>
              </a:lnSpc>
              <a:defRPr sz="1600" b="0" i="0" u="none" strike="noStrike" kern="1200" baseline="0">
                <a:solidFill>
                  <a:srgbClr val="000000"/>
                </a:solidFill>
                <a:latin typeface="Arial"/>
              </a:defRPr>
            </a:pPr>
            <a:r>
              <a:rPr lang="ru-RU" sz="2000" b="1" dirty="0" smtClean="0">
                <a:ln>
                  <a:solidFill>
                    <a:srgbClr val="35873B"/>
                  </a:solidFill>
                </a:ln>
                <a:solidFill>
                  <a:srgbClr val="8AD08F"/>
                </a:solidFill>
                <a:latin typeface="Trebuchet MS" pitchFamily="34" charset="0"/>
                <a:cs typeface="Arial" charset="0"/>
              </a:rPr>
              <a:t>+ 80 183,7 т.р.</a:t>
            </a:r>
            <a:endParaRPr lang="ru-RU" sz="2000" b="1" dirty="0">
              <a:ln>
                <a:solidFill>
                  <a:srgbClr val="35873B"/>
                </a:solidFill>
              </a:ln>
              <a:solidFill>
                <a:srgbClr val="8AD08F"/>
              </a:solidFill>
              <a:latin typeface="Trebuchet MS" pitchFamily="34" charset="0"/>
              <a:cs typeface="Arial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4361940" y="3522926"/>
            <a:ext cx="266429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400" b="1" dirty="0" smtClean="0"/>
              <a:t>Прирост собственных доходов районного бюджета относительно первоначального прогноза</a:t>
            </a:r>
            <a:endParaRPr lang="ru-RU" sz="1400" b="1" dirty="0" smtClean="0"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458303" y="3575211"/>
            <a:ext cx="3888432" cy="849538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90000"/>
              </a:lnSpc>
              <a:defRPr sz="1600" b="0" i="0" u="none" strike="noStrike" kern="1200" baseline="0">
                <a:solidFill>
                  <a:srgbClr val="000000"/>
                </a:solidFill>
                <a:latin typeface="Arial"/>
              </a:defRPr>
            </a:pPr>
            <a:r>
              <a:rPr lang="ru-RU" sz="2000" b="1" dirty="0" smtClean="0">
                <a:ln>
                  <a:solidFill>
                    <a:srgbClr val="35873B"/>
                  </a:solidFill>
                </a:ln>
                <a:solidFill>
                  <a:srgbClr val="8AD08F"/>
                </a:solidFill>
                <a:latin typeface="Trebuchet MS" pitchFamily="34" charset="0"/>
                <a:cs typeface="Arial" charset="0"/>
              </a:rPr>
              <a:t>+ 6 450,1 т.р.</a:t>
            </a:r>
            <a:endParaRPr lang="ru-RU" sz="2000" b="1" dirty="0">
              <a:ln>
                <a:solidFill>
                  <a:srgbClr val="35873B"/>
                </a:solidFill>
              </a:ln>
              <a:solidFill>
                <a:srgbClr val="8AD08F"/>
              </a:solidFill>
              <a:latin typeface="Trebuchet MS" pitchFamily="34" charset="0"/>
              <a:cs typeface="Arial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4361940" y="4535500"/>
            <a:ext cx="273630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400" b="1" dirty="0" smtClean="0"/>
              <a:t>Исполнение бюджета района без привлечения бюджетных кредитов</a:t>
            </a:r>
            <a:endParaRPr lang="ru-RU" sz="1400" b="1" dirty="0" smtClean="0"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450738" y="4424749"/>
            <a:ext cx="3895997" cy="960167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90000"/>
              </a:lnSpc>
              <a:defRPr sz="1600" b="0" i="0" u="none" strike="noStrike" kern="1200" baseline="0">
                <a:solidFill>
                  <a:srgbClr val="000000"/>
                </a:solidFill>
                <a:latin typeface="Arial"/>
              </a:defRPr>
            </a:pPr>
            <a:r>
              <a:rPr lang="ru-RU" b="1" dirty="0" smtClean="0">
                <a:ln>
                  <a:solidFill>
                    <a:srgbClr val="35873B"/>
                  </a:solidFill>
                </a:ln>
                <a:solidFill>
                  <a:srgbClr val="8AD08F"/>
                </a:solidFill>
                <a:latin typeface="Trebuchet MS" pitchFamily="34" charset="0"/>
                <a:cs typeface="Arial" charset="0"/>
              </a:rPr>
              <a:t>Отсутствие муниципального долга на 01.01.2020</a:t>
            </a:r>
            <a:endParaRPr lang="ru-RU" b="1" dirty="0">
              <a:ln>
                <a:solidFill>
                  <a:srgbClr val="35873B"/>
                </a:solidFill>
              </a:ln>
              <a:solidFill>
                <a:srgbClr val="8AD08F"/>
              </a:solidFill>
              <a:latin typeface="Trebuchet MS" pitchFamily="34" charset="0"/>
              <a:cs typeface="Arial" charset="0"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4346735" y="5606289"/>
            <a:ext cx="275150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400" b="1" dirty="0" smtClean="0"/>
              <a:t>Начало реализации мероприятий национальных проектов</a:t>
            </a:r>
          </a:p>
        </p:txBody>
      </p:sp>
      <p:sp>
        <p:nvSpPr>
          <p:cNvPr id="45" name="Прямоугольник 44"/>
          <p:cNvSpPr/>
          <p:nvPr/>
        </p:nvSpPr>
        <p:spPr>
          <a:xfrm>
            <a:off x="444712" y="5384916"/>
            <a:ext cx="3895996" cy="1273744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90000"/>
              </a:lnSpc>
              <a:defRPr sz="1600" b="0" i="0" u="none" strike="noStrike" kern="1200" baseline="0">
                <a:solidFill>
                  <a:srgbClr val="000000"/>
                </a:solidFill>
                <a:latin typeface="Arial"/>
              </a:defRPr>
            </a:pPr>
            <a:r>
              <a:rPr lang="ru-RU" sz="1200" b="1" u="sng" dirty="0" smtClean="0">
                <a:ln>
                  <a:solidFill>
                    <a:srgbClr val="35873B"/>
                  </a:solidFill>
                </a:ln>
                <a:solidFill>
                  <a:srgbClr val="8AD08F"/>
                </a:solidFill>
                <a:latin typeface="Trebuchet MS" pitchFamily="34" charset="0"/>
                <a:cs typeface="Arial" charset="0"/>
              </a:rPr>
              <a:t>ДЕМОГРАФИЯ</a:t>
            </a:r>
          </a:p>
          <a:p>
            <a:pPr algn="ctr">
              <a:lnSpc>
                <a:spcPct val="90000"/>
              </a:lnSpc>
              <a:defRPr sz="1600" b="0" i="0" u="none" strike="noStrike" kern="1200" baseline="0">
                <a:solidFill>
                  <a:srgbClr val="000000"/>
                </a:solidFill>
                <a:latin typeface="Arial"/>
              </a:defRPr>
            </a:pPr>
            <a:r>
              <a:rPr lang="ru-RU" sz="1200" dirty="0" smtClean="0">
                <a:ln>
                  <a:solidFill>
                    <a:srgbClr val="35873B"/>
                  </a:solidFill>
                </a:ln>
                <a:solidFill>
                  <a:srgbClr val="8AD08F"/>
                </a:solidFill>
                <a:latin typeface="Trebuchet MS" pitchFamily="34" charset="0"/>
                <a:cs typeface="Arial" charset="0"/>
              </a:rPr>
              <a:t> автомобиль в КЦСОН (1 463,0 т.р.) </a:t>
            </a:r>
          </a:p>
          <a:p>
            <a:pPr algn="ctr">
              <a:lnSpc>
                <a:spcPct val="90000"/>
              </a:lnSpc>
              <a:defRPr sz="1600" b="0" i="0" u="none" strike="noStrike" kern="1200" baseline="0">
                <a:solidFill>
                  <a:srgbClr val="000000"/>
                </a:solidFill>
                <a:latin typeface="Arial"/>
              </a:defRPr>
            </a:pPr>
            <a:r>
              <a:rPr lang="ru-RU" sz="1200" dirty="0" smtClean="0">
                <a:ln>
                  <a:solidFill>
                    <a:srgbClr val="35873B"/>
                  </a:solidFill>
                </a:ln>
                <a:solidFill>
                  <a:srgbClr val="8AD08F"/>
                </a:solidFill>
                <a:latin typeface="Trebuchet MS" pitchFamily="34" charset="0"/>
                <a:cs typeface="Arial" charset="0"/>
              </a:rPr>
              <a:t>площадка ГТО (3 300,0 т.р.)</a:t>
            </a:r>
          </a:p>
          <a:p>
            <a:pPr algn="ctr">
              <a:lnSpc>
                <a:spcPct val="90000"/>
              </a:lnSpc>
              <a:defRPr sz="1600" b="0" i="0" u="none" strike="noStrike" kern="1200" baseline="0">
                <a:solidFill>
                  <a:srgbClr val="000000"/>
                </a:solidFill>
                <a:latin typeface="Arial"/>
              </a:defRPr>
            </a:pPr>
            <a:endParaRPr lang="ru-RU" sz="1200" dirty="0">
              <a:ln>
                <a:solidFill>
                  <a:srgbClr val="35873B"/>
                </a:solidFill>
              </a:ln>
              <a:solidFill>
                <a:srgbClr val="8AD08F"/>
              </a:solidFill>
              <a:latin typeface="Trebuchet MS" pitchFamily="34" charset="0"/>
              <a:cs typeface="Arial" charset="0"/>
            </a:endParaRPr>
          </a:p>
          <a:p>
            <a:pPr algn="ctr">
              <a:lnSpc>
                <a:spcPct val="90000"/>
              </a:lnSpc>
              <a:defRPr sz="1600" b="0" i="0" u="none" strike="noStrike" kern="1200" baseline="0">
                <a:solidFill>
                  <a:srgbClr val="000000"/>
                </a:solidFill>
                <a:latin typeface="Arial"/>
              </a:defRPr>
            </a:pPr>
            <a:r>
              <a:rPr lang="ru-RU" sz="1200" b="1" u="sng" dirty="0" smtClean="0">
                <a:ln>
                  <a:solidFill>
                    <a:srgbClr val="35873B"/>
                  </a:solidFill>
                </a:ln>
                <a:solidFill>
                  <a:srgbClr val="8AD08F"/>
                </a:solidFill>
                <a:latin typeface="Trebuchet MS" pitchFamily="34" charset="0"/>
                <a:cs typeface="Arial" charset="0"/>
              </a:rPr>
              <a:t>БЕЗОПАСНЫЕ И КАЧЕСТВЕННЫЕ АВТОМОБИЛЬНЫЕ ДОРОГИ</a:t>
            </a:r>
          </a:p>
          <a:p>
            <a:pPr algn="ctr">
              <a:lnSpc>
                <a:spcPct val="90000"/>
              </a:lnSpc>
              <a:defRPr sz="1600" b="0" i="0" u="none" strike="noStrike" kern="1200" baseline="0">
                <a:solidFill>
                  <a:srgbClr val="000000"/>
                </a:solidFill>
                <a:latin typeface="Arial"/>
              </a:defRPr>
            </a:pPr>
            <a:r>
              <a:rPr lang="ru-RU" sz="1200" dirty="0" smtClean="0">
                <a:ln>
                  <a:solidFill>
                    <a:srgbClr val="35873B"/>
                  </a:solidFill>
                </a:ln>
                <a:solidFill>
                  <a:srgbClr val="8AD08F"/>
                </a:solidFill>
                <a:latin typeface="Trebuchet MS" pitchFamily="34" charset="0"/>
                <a:cs typeface="Arial" charset="0"/>
              </a:rPr>
              <a:t>установка дорожно-знаковой информации (214,0 т.р.)</a:t>
            </a:r>
            <a:endParaRPr lang="ru-RU" sz="1200" dirty="0">
              <a:ln>
                <a:solidFill>
                  <a:srgbClr val="35873B"/>
                </a:solidFill>
              </a:ln>
              <a:solidFill>
                <a:srgbClr val="8AD08F"/>
              </a:solidFill>
              <a:latin typeface="Trebuchet MS" pitchFamily="34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460555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/>
          <p:cNvSpPr/>
          <p:nvPr/>
        </p:nvSpPr>
        <p:spPr>
          <a:xfrm>
            <a:off x="219572" y="2426139"/>
            <a:ext cx="5760640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1196753"/>
            <a:ext cx="5400600" cy="11798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50"/>
              </a:spcBef>
              <a:spcAft>
                <a:spcPts val="150"/>
              </a:spcAft>
            </a:pPr>
            <a:r>
              <a:rPr lang="ru-RU" sz="1600" b="1" dirty="0" smtClean="0">
                <a:ln>
                  <a:solidFill>
                    <a:srgbClr val="35873B"/>
                  </a:solidFill>
                </a:ln>
                <a:solidFill>
                  <a:srgbClr val="00B050"/>
                </a:solidFill>
                <a:latin typeface="Trebuchet MS" pitchFamily="34" charset="0"/>
              </a:rPr>
              <a:t>Образование</a:t>
            </a:r>
          </a:p>
          <a:p>
            <a:pPr>
              <a:spcBef>
                <a:spcPts val="150"/>
              </a:spcBef>
              <a:spcAft>
                <a:spcPts val="150"/>
              </a:spcAft>
            </a:pPr>
            <a:r>
              <a:rPr lang="ru-RU" sz="1200" b="1" dirty="0" smtClean="0">
                <a:ln>
                  <a:solidFill>
                    <a:srgbClr val="35873B"/>
                  </a:solidFill>
                </a:ln>
                <a:solidFill>
                  <a:srgbClr val="8AD08F"/>
                </a:solidFill>
                <a:latin typeface="Trebuchet MS" pitchFamily="34" charset="0"/>
              </a:rPr>
              <a:t>20 204,8 т.р.</a:t>
            </a:r>
            <a:r>
              <a:rPr lang="ru-RU" sz="1200" b="1" dirty="0" smtClean="0">
                <a:solidFill>
                  <a:prstClr val="black"/>
                </a:solidFill>
              </a:rPr>
              <a:t> капитальный ремонт Отношенской школы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ln>
                  <a:solidFill>
                    <a:srgbClr val="35873B"/>
                  </a:solidFill>
                </a:ln>
                <a:solidFill>
                  <a:srgbClr val="8AD08F"/>
                </a:solidFill>
                <a:latin typeface="Trebuchet MS" pitchFamily="34" charset="0"/>
              </a:rPr>
              <a:t>1 001,2 т.р.</a:t>
            </a:r>
            <a:r>
              <a:rPr lang="ru-RU" sz="1200" b="1" dirty="0">
                <a:solidFill>
                  <a:prstClr val="black"/>
                </a:solidFill>
              </a:rPr>
              <a:t> </a:t>
            </a:r>
            <a:r>
              <a:rPr lang="ru-RU" sz="1200" b="1" dirty="0" smtClean="0">
                <a:solidFill>
                  <a:prstClr val="black"/>
                </a:solidFill>
              </a:rPr>
              <a:t>устранение предписаний надзорных органов в 8 школах</a:t>
            </a:r>
          </a:p>
          <a:p>
            <a:pPr>
              <a:spcBef>
                <a:spcPts val="150"/>
              </a:spcBef>
              <a:spcAft>
                <a:spcPts val="150"/>
              </a:spcAft>
            </a:pPr>
            <a:r>
              <a:rPr lang="ru-RU" sz="1200" b="1" dirty="0" smtClean="0">
                <a:ln>
                  <a:solidFill>
                    <a:srgbClr val="35873B"/>
                  </a:solidFill>
                </a:ln>
                <a:solidFill>
                  <a:srgbClr val="8AD08F"/>
                </a:solidFill>
                <a:latin typeface="Trebuchet MS" pitchFamily="34" charset="0"/>
              </a:rPr>
              <a:t>3 782,0 т.р.</a:t>
            </a:r>
            <a:r>
              <a:rPr lang="ru-RU" sz="1200" b="1" dirty="0" smtClean="0">
                <a:solidFill>
                  <a:prstClr val="black"/>
                </a:solidFill>
              </a:rPr>
              <a:t> ремонт крыши в Галанинской школе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169073" y="1196753"/>
            <a:ext cx="2911492" cy="16825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50"/>
              </a:spcBef>
              <a:spcAft>
                <a:spcPts val="150"/>
              </a:spcAft>
            </a:pPr>
            <a:r>
              <a:rPr lang="ru-RU" sz="1600" b="1" dirty="0" smtClean="0">
                <a:ln>
                  <a:solidFill>
                    <a:srgbClr val="35873B"/>
                  </a:solidFill>
                </a:ln>
                <a:solidFill>
                  <a:srgbClr val="00B050"/>
                </a:solidFill>
                <a:latin typeface="Trebuchet MS" pitchFamily="34" charset="0"/>
              </a:rPr>
              <a:t>Физкультура и спорт</a:t>
            </a:r>
            <a:endParaRPr lang="ru-RU" sz="1600" dirty="0" smtClean="0">
              <a:solidFill>
                <a:prstClr val="black"/>
              </a:solidFill>
            </a:endParaRPr>
          </a:p>
          <a:p>
            <a:pPr lvl="0">
              <a:spcBef>
                <a:spcPts val="150"/>
              </a:spcBef>
              <a:spcAft>
                <a:spcPts val="150"/>
              </a:spcAft>
            </a:pPr>
            <a:r>
              <a:rPr lang="ru-RU" sz="1200" b="1" dirty="0" smtClean="0">
                <a:ln>
                  <a:solidFill>
                    <a:srgbClr val="35873B"/>
                  </a:solidFill>
                </a:ln>
                <a:solidFill>
                  <a:srgbClr val="8AD08F"/>
                </a:solidFill>
                <a:latin typeface="Trebuchet MS" pitchFamily="34" charset="0"/>
              </a:rPr>
              <a:t>500,0 т.р.</a:t>
            </a:r>
            <a:r>
              <a:rPr lang="ru-RU" sz="1200" b="1" dirty="0" smtClean="0">
                <a:solidFill>
                  <a:prstClr val="black"/>
                </a:solidFill>
              </a:rPr>
              <a:t> поддержка спортивных клубов по месту жительства в селах Казачинское Галанино</a:t>
            </a:r>
          </a:p>
          <a:p>
            <a:pPr lvl="0">
              <a:spcBef>
                <a:spcPts val="150"/>
              </a:spcBef>
              <a:spcAft>
                <a:spcPts val="150"/>
              </a:spcAft>
            </a:pPr>
            <a:r>
              <a:rPr lang="ru-RU" sz="1200" b="1" dirty="0" smtClean="0">
                <a:ln>
                  <a:solidFill>
                    <a:srgbClr val="35873B"/>
                  </a:solidFill>
                </a:ln>
                <a:solidFill>
                  <a:srgbClr val="8AD08F"/>
                </a:solidFill>
                <a:latin typeface="Trebuchet MS" pitchFamily="34" charset="0"/>
              </a:rPr>
              <a:t>3 </a:t>
            </a:r>
            <a:r>
              <a:rPr lang="ru-RU" sz="1200" b="1" dirty="0">
                <a:ln>
                  <a:solidFill>
                    <a:srgbClr val="35873B"/>
                  </a:solidFill>
                </a:ln>
                <a:solidFill>
                  <a:srgbClr val="8AD08F"/>
                </a:solidFill>
                <a:latin typeface="Trebuchet MS" pitchFamily="34" charset="0"/>
              </a:rPr>
              <a:t>300,0 т.р.</a:t>
            </a:r>
            <a:r>
              <a:rPr lang="ru-RU" sz="1200" b="1" dirty="0">
                <a:solidFill>
                  <a:prstClr val="black"/>
                </a:solidFill>
              </a:rPr>
              <a:t> площадка ГТО </a:t>
            </a:r>
          </a:p>
          <a:p>
            <a:pPr lvl="0">
              <a:spcBef>
                <a:spcPts val="150"/>
              </a:spcBef>
              <a:spcAft>
                <a:spcPts val="150"/>
              </a:spcAft>
            </a:pPr>
            <a:r>
              <a:rPr lang="ru-RU" sz="1200" b="1" dirty="0">
                <a:solidFill>
                  <a:prstClr val="black"/>
                </a:solidFill>
              </a:rPr>
              <a:t>в с. Момотово</a:t>
            </a:r>
          </a:p>
          <a:p>
            <a:pPr>
              <a:spcBef>
                <a:spcPts val="150"/>
              </a:spcBef>
              <a:spcAft>
                <a:spcPts val="150"/>
              </a:spcAft>
            </a:pPr>
            <a:endParaRPr lang="ru-RU" sz="1400" dirty="0" smtClean="0">
              <a:solidFill>
                <a:prstClr val="black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95536" y="5450675"/>
            <a:ext cx="8449816" cy="1897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" dirty="0" smtClean="0">
              <a:solidFill>
                <a:prstClr val="black"/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ln>
                  <a:solidFill>
                    <a:srgbClr val="35873B"/>
                  </a:solidFill>
                </a:ln>
                <a:solidFill>
                  <a:srgbClr val="8AD08F"/>
                </a:solidFill>
                <a:latin typeface="Trebuchet MS" pitchFamily="34" charset="0"/>
              </a:rPr>
              <a:t>9 599,3 </a:t>
            </a:r>
            <a:r>
              <a:rPr lang="ru-RU" sz="1200" b="1" dirty="0">
                <a:ln>
                  <a:solidFill>
                    <a:srgbClr val="35873B"/>
                  </a:solidFill>
                </a:ln>
                <a:solidFill>
                  <a:srgbClr val="8AD08F"/>
                </a:solidFill>
                <a:latin typeface="Trebuchet MS" pitchFamily="34" charset="0"/>
              </a:rPr>
              <a:t>т.р.</a:t>
            </a:r>
            <a:r>
              <a:rPr lang="ru-RU" sz="1200" b="1" dirty="0">
                <a:solidFill>
                  <a:prstClr val="black"/>
                </a:solidFill>
              </a:rPr>
              <a:t> </a:t>
            </a:r>
            <a:r>
              <a:rPr lang="ru-RU" sz="1200" b="1" dirty="0" smtClean="0">
                <a:solidFill>
                  <a:prstClr val="black"/>
                </a:solidFill>
              </a:rPr>
              <a:t>реализация </a:t>
            </a:r>
            <a:r>
              <a:rPr lang="ru-RU" sz="1200" b="1" dirty="0">
                <a:solidFill>
                  <a:prstClr val="black"/>
                </a:solidFill>
              </a:rPr>
              <a:t>мероприятий по поддержке </a:t>
            </a:r>
            <a:r>
              <a:rPr lang="ru-RU" sz="1200" b="1" dirty="0" smtClean="0">
                <a:solidFill>
                  <a:prstClr val="black"/>
                </a:solidFill>
              </a:rPr>
              <a:t>местных инициатив в 12 </a:t>
            </a:r>
            <a:r>
              <a:rPr lang="ru-RU" sz="1200" b="1" dirty="0">
                <a:solidFill>
                  <a:prstClr val="black"/>
                </a:solidFill>
              </a:rPr>
              <a:t>сельсоветах</a:t>
            </a:r>
            <a:endParaRPr lang="ru-RU" sz="1200" b="1" dirty="0" smtClean="0">
              <a:solidFill>
                <a:prstClr val="black"/>
              </a:solidFill>
            </a:endParaRP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ln>
                  <a:solidFill>
                    <a:srgbClr val="35873B"/>
                  </a:solidFill>
                </a:ln>
                <a:solidFill>
                  <a:srgbClr val="8AD08F"/>
                </a:solidFill>
                <a:latin typeface="Trebuchet MS" pitchFamily="34" charset="0"/>
              </a:rPr>
              <a:t>3 311,3 </a:t>
            </a:r>
            <a:r>
              <a:rPr lang="ru-RU" sz="1200" b="1" dirty="0">
                <a:ln>
                  <a:solidFill>
                    <a:srgbClr val="35873B"/>
                  </a:solidFill>
                </a:ln>
                <a:solidFill>
                  <a:srgbClr val="8AD08F"/>
                </a:solidFill>
                <a:latin typeface="Trebuchet MS" pitchFamily="34" charset="0"/>
              </a:rPr>
              <a:t>т.р.</a:t>
            </a:r>
            <a:r>
              <a:rPr lang="ru-RU" sz="1200" b="1" dirty="0">
                <a:solidFill>
                  <a:prstClr val="black"/>
                </a:solidFill>
              </a:rPr>
              <a:t> </a:t>
            </a:r>
            <a:r>
              <a:rPr lang="ru-RU" sz="1200" b="1" dirty="0" smtClean="0">
                <a:solidFill>
                  <a:prstClr val="black"/>
                </a:solidFill>
              </a:rPr>
              <a:t>возмещение выпадающих доходов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ln>
                  <a:solidFill>
                    <a:srgbClr val="35873B"/>
                  </a:solidFill>
                </a:ln>
                <a:solidFill>
                  <a:srgbClr val="8AD08F"/>
                </a:solidFill>
                <a:latin typeface="Trebuchet MS" pitchFamily="34" charset="0"/>
              </a:rPr>
              <a:t>2 </a:t>
            </a:r>
            <a:r>
              <a:rPr lang="ru-RU" sz="1200" b="1" dirty="0">
                <a:ln>
                  <a:solidFill>
                    <a:srgbClr val="35873B"/>
                  </a:solidFill>
                </a:ln>
                <a:solidFill>
                  <a:srgbClr val="8AD08F"/>
                </a:solidFill>
                <a:latin typeface="Trebuchet MS" pitchFamily="34" charset="0"/>
              </a:rPr>
              <a:t>000,0 т.р.</a:t>
            </a:r>
            <a:r>
              <a:rPr lang="ru-RU" sz="1200" b="1" dirty="0">
                <a:solidFill>
                  <a:prstClr val="black"/>
                </a:solidFill>
              </a:rPr>
              <a:t> подготовка гостевой трассы в связи с празднованием </a:t>
            </a:r>
            <a:r>
              <a:rPr lang="ru-RU" sz="1200" b="1" dirty="0" smtClean="0">
                <a:solidFill>
                  <a:prstClr val="black"/>
                </a:solidFill>
              </a:rPr>
              <a:t> 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prstClr val="black"/>
                </a:solidFill>
              </a:rPr>
              <a:t>400-летия </a:t>
            </a:r>
            <a:r>
              <a:rPr lang="ru-RU" sz="1200" b="1" dirty="0">
                <a:solidFill>
                  <a:prstClr val="black"/>
                </a:solidFill>
              </a:rPr>
              <a:t>г. </a:t>
            </a:r>
            <a:r>
              <a:rPr lang="ru-RU" sz="1200" b="1" dirty="0" smtClean="0">
                <a:solidFill>
                  <a:prstClr val="black"/>
                </a:solidFill>
              </a:rPr>
              <a:t>Енисейска</a:t>
            </a:r>
          </a:p>
          <a:p>
            <a:pPr lvl="0">
              <a:spcBef>
                <a:spcPts val="150"/>
              </a:spcBef>
              <a:spcAft>
                <a:spcPts val="150"/>
              </a:spcAft>
            </a:pPr>
            <a:r>
              <a:rPr lang="ru-RU" sz="1200" b="1" dirty="0" smtClean="0">
                <a:ln>
                  <a:solidFill>
                    <a:srgbClr val="35873B"/>
                  </a:solidFill>
                </a:ln>
                <a:solidFill>
                  <a:srgbClr val="8AD08F"/>
                </a:solidFill>
                <a:latin typeface="Trebuchet MS" pitchFamily="34" charset="0"/>
              </a:rPr>
              <a:t>500,0 </a:t>
            </a:r>
            <a:r>
              <a:rPr lang="ru-RU" sz="1200" b="1" dirty="0">
                <a:ln>
                  <a:solidFill>
                    <a:srgbClr val="35873B"/>
                  </a:solidFill>
                </a:ln>
                <a:solidFill>
                  <a:srgbClr val="8AD08F"/>
                </a:solidFill>
                <a:latin typeface="Trebuchet MS" pitchFamily="34" charset="0"/>
              </a:rPr>
              <a:t>т.р.</a:t>
            </a:r>
            <a:r>
              <a:rPr lang="ru-RU" sz="1200" b="1" dirty="0">
                <a:solidFill>
                  <a:prstClr val="black"/>
                </a:solidFill>
              </a:rPr>
              <a:t> </a:t>
            </a:r>
            <a:r>
              <a:rPr lang="ru-RU" sz="1200" b="1" dirty="0" smtClean="0">
                <a:solidFill>
                  <a:prstClr val="black"/>
                </a:solidFill>
              </a:rPr>
              <a:t>ремонт муниципального пожарного поста в с. Новотроицкое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ln>
                  <a:solidFill>
                    <a:srgbClr val="35873B"/>
                  </a:solidFill>
                </a:ln>
                <a:solidFill>
                  <a:srgbClr val="8AD08F"/>
                </a:solidFill>
                <a:latin typeface="Trebuchet MS" pitchFamily="34" charset="0"/>
              </a:rPr>
              <a:t>3</a:t>
            </a:r>
            <a:r>
              <a:rPr lang="ru-RU" sz="1200" b="1" dirty="0" smtClean="0">
                <a:ln>
                  <a:solidFill>
                    <a:srgbClr val="35873B"/>
                  </a:solidFill>
                </a:ln>
                <a:solidFill>
                  <a:srgbClr val="8AD08F"/>
                </a:solidFill>
                <a:latin typeface="Trebuchet MS" pitchFamily="34" charset="0"/>
              </a:rPr>
              <a:t> 817,4 </a:t>
            </a:r>
            <a:r>
              <a:rPr lang="ru-RU" sz="1200" b="1" dirty="0">
                <a:ln>
                  <a:solidFill>
                    <a:srgbClr val="35873B"/>
                  </a:solidFill>
                </a:ln>
                <a:solidFill>
                  <a:srgbClr val="8AD08F"/>
                </a:solidFill>
                <a:latin typeface="Trebuchet MS" pitchFamily="34" charset="0"/>
              </a:rPr>
              <a:t>т.р.</a:t>
            </a:r>
            <a:r>
              <a:rPr lang="ru-RU" sz="1200" b="1" dirty="0">
                <a:solidFill>
                  <a:prstClr val="black"/>
                </a:solidFill>
              </a:rPr>
              <a:t> </a:t>
            </a:r>
            <a:r>
              <a:rPr lang="ru-RU" sz="1200" b="1" dirty="0" smtClean="0">
                <a:solidFill>
                  <a:prstClr val="black"/>
                </a:solidFill>
              </a:rPr>
              <a:t>приобретение квартир для детей-сирот</a:t>
            </a:r>
            <a:endParaRPr lang="ru-RU" sz="1200" b="1" dirty="0">
              <a:solidFill>
                <a:prstClr val="black"/>
              </a:solidFill>
            </a:endParaRPr>
          </a:p>
          <a:p>
            <a:pPr lvl="0"/>
            <a:endParaRPr lang="ru-RU" sz="1200" b="1" dirty="0">
              <a:solidFill>
                <a:prstClr val="black"/>
              </a:solidFill>
            </a:endParaRPr>
          </a:p>
          <a:p>
            <a:pPr lvl="0"/>
            <a:endParaRPr lang="ru-RU" sz="1400" dirty="0">
              <a:solidFill>
                <a:prstClr val="black"/>
              </a:solidFill>
            </a:endParaRPr>
          </a:p>
          <a:p>
            <a:endParaRPr lang="ru-RU" sz="1400" dirty="0" smtClean="0">
              <a:solidFill>
                <a:prstClr val="black"/>
              </a:solidFill>
            </a:endParaRPr>
          </a:p>
        </p:txBody>
      </p:sp>
      <p:pic>
        <p:nvPicPr>
          <p:cNvPr id="21" name="Picture 12" descr="http://www.edumaats.com/profileimage/education-png-15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07504" y="1268760"/>
            <a:ext cx="288032" cy="291958"/>
          </a:xfrm>
          <a:prstGeom prst="rect">
            <a:avLst/>
          </a:prstGeom>
          <a:noFill/>
        </p:spPr>
      </p:pic>
      <p:pic>
        <p:nvPicPr>
          <p:cNvPr id="23" name="Picture 6" descr="http://images.easyfreeclipart.com/26/hot-pink-soccer-ball-clip-art-at-clkercom-vector-online-26595.png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5728212" y="1288102"/>
            <a:ext cx="252000" cy="253273"/>
          </a:xfrm>
          <a:prstGeom prst="rect">
            <a:avLst/>
          </a:prstGeom>
          <a:noFill/>
        </p:spPr>
      </p:pic>
      <p:sp>
        <p:nvSpPr>
          <p:cNvPr id="42" name="Заголовок 1"/>
          <p:cNvSpPr txBox="1">
            <a:spLocks/>
          </p:cNvSpPr>
          <p:nvPr/>
        </p:nvSpPr>
        <p:spPr bwMode="auto">
          <a:xfrm>
            <a:off x="116077" y="404814"/>
            <a:ext cx="8964488" cy="791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ru-RU" sz="2100" b="1" dirty="0" smtClean="0">
                <a:ln w="3175">
                  <a:solidFill>
                    <a:prstClr val="white"/>
                  </a:solidFill>
                </a:ln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Привлечено из краевого бюджета в 2019 году</a:t>
            </a:r>
            <a:endParaRPr lang="ru-RU" sz="2100" b="1" dirty="0">
              <a:ln w="3175">
                <a:solidFill>
                  <a:prstClr val="white"/>
                </a:solidFill>
              </a:ln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36" name="Picture 14" descr="http://schoolboost.org/wp-content/uploads/2015/08/Music-Note-150x150.png"/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172020" y="2604885"/>
            <a:ext cx="288032" cy="288032"/>
          </a:xfrm>
          <a:prstGeom prst="rect">
            <a:avLst/>
          </a:prstGeom>
          <a:noFill/>
        </p:spPr>
      </p:pic>
      <p:pic>
        <p:nvPicPr>
          <p:cNvPr id="1026" name="Picture 2" descr="ÐÐ°ÑÑÐ¸Ð½ÐºÐ¸ Ð¿Ð¾ Ð·Ð°Ð¿ÑÐ¾ÑÑ Ð¸ÐºÐ¾Ð½ÐºÐ° Ð¶ÐºÑ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4">
                <a:shade val="45000"/>
                <a:satMod val="135000"/>
              </a:schemeClr>
              <a:prstClr val="white"/>
            </a:duotone>
            <a:lum bright="40000"/>
          </a:blip>
          <a:srcRect l="14243" t="13606" r="51377" b="55433"/>
          <a:stretch>
            <a:fillRect/>
          </a:stretch>
        </p:blipFill>
        <p:spPr bwMode="auto">
          <a:xfrm>
            <a:off x="107504" y="4063644"/>
            <a:ext cx="360040" cy="327301"/>
          </a:xfrm>
          <a:prstGeom prst="rect">
            <a:avLst/>
          </a:prstGeom>
          <a:noFill/>
        </p:spPr>
      </p:pic>
      <p:cxnSp>
        <p:nvCxnSpPr>
          <p:cNvPr id="44" name="Прямая соединительная линия 43"/>
          <p:cNvCxnSpPr/>
          <p:nvPr/>
        </p:nvCxnSpPr>
        <p:spPr>
          <a:xfrm>
            <a:off x="5616116" y="1196753"/>
            <a:ext cx="3410" cy="4253923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 flipH="1">
            <a:off x="5619526" y="2611860"/>
            <a:ext cx="3249339" cy="0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 flipH="1">
            <a:off x="172021" y="2376563"/>
            <a:ext cx="5447505" cy="0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7" name="Picture 16" descr="http://perekrestok-69.ru/images/images/icon-road.png"/>
          <p:cNvPicPr>
            <a:picLocks noChangeAspect="1" noChangeArrowheads="1"/>
          </p:cNvPicPr>
          <p:nvPr/>
        </p:nvPicPr>
        <p:blipFill>
          <a:blip r:embed="rId6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5728212" y="2766917"/>
            <a:ext cx="252000" cy="252000"/>
          </a:xfrm>
          <a:prstGeom prst="rect">
            <a:avLst/>
          </a:prstGeom>
          <a:noFill/>
        </p:spPr>
      </p:pic>
      <p:sp>
        <p:nvSpPr>
          <p:cNvPr id="58" name="Прямоугольник 57"/>
          <p:cNvSpPr/>
          <p:nvPr/>
        </p:nvSpPr>
        <p:spPr>
          <a:xfrm>
            <a:off x="6169073" y="2682368"/>
            <a:ext cx="2699792" cy="11798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50"/>
              </a:spcBef>
              <a:spcAft>
                <a:spcPts val="150"/>
              </a:spcAft>
            </a:pPr>
            <a:r>
              <a:rPr lang="ru-RU" sz="1600" b="1" dirty="0" smtClean="0">
                <a:ln>
                  <a:solidFill>
                    <a:srgbClr val="35873B"/>
                  </a:solidFill>
                </a:ln>
                <a:solidFill>
                  <a:srgbClr val="00B050"/>
                </a:solidFill>
                <a:latin typeface="Trebuchet MS" pitchFamily="34" charset="0"/>
              </a:rPr>
              <a:t>Дороги</a:t>
            </a:r>
          </a:p>
          <a:p>
            <a:pPr>
              <a:spcBef>
                <a:spcPts val="150"/>
              </a:spcBef>
              <a:spcAft>
                <a:spcPts val="150"/>
              </a:spcAft>
            </a:pPr>
            <a:r>
              <a:rPr lang="ru-RU" sz="1200" b="1" dirty="0" smtClean="0">
                <a:ln>
                  <a:solidFill>
                    <a:srgbClr val="35873B"/>
                  </a:solidFill>
                </a:ln>
                <a:solidFill>
                  <a:srgbClr val="8AD08F"/>
                </a:solidFill>
                <a:latin typeface="Trebuchet MS" pitchFamily="34" charset="0"/>
              </a:rPr>
              <a:t>5 070,6 т.р</a:t>
            </a:r>
            <a:r>
              <a:rPr lang="ru-RU" sz="1200" b="1" dirty="0">
                <a:ln>
                  <a:solidFill>
                    <a:srgbClr val="35873B"/>
                  </a:solidFill>
                </a:ln>
                <a:solidFill>
                  <a:srgbClr val="8AD08F"/>
                </a:solidFill>
                <a:latin typeface="Trebuchet MS" pitchFamily="34" charset="0"/>
              </a:rPr>
              <a:t>.</a:t>
            </a:r>
            <a:r>
              <a:rPr lang="ru-RU" sz="1200" b="1" dirty="0">
                <a:solidFill>
                  <a:prstClr val="black"/>
                </a:solidFill>
              </a:rPr>
              <a:t> </a:t>
            </a:r>
            <a:r>
              <a:rPr lang="ru-RU" sz="1200" b="1" dirty="0" smtClean="0">
                <a:solidFill>
                  <a:prstClr val="black"/>
                </a:solidFill>
              </a:rPr>
              <a:t>ремонт дорог в 4 сельсоветах</a:t>
            </a:r>
          </a:p>
          <a:p>
            <a:pPr>
              <a:spcBef>
                <a:spcPts val="150"/>
              </a:spcBef>
              <a:spcAft>
                <a:spcPts val="150"/>
              </a:spcAft>
            </a:pPr>
            <a:r>
              <a:rPr lang="ru-RU" sz="1200" b="1" dirty="0" smtClean="0">
                <a:ln>
                  <a:solidFill>
                    <a:srgbClr val="35873B"/>
                  </a:solidFill>
                </a:ln>
                <a:solidFill>
                  <a:srgbClr val="8AD08F"/>
                </a:solidFill>
                <a:latin typeface="Trebuchet MS" pitchFamily="34" charset="0"/>
              </a:rPr>
              <a:t>6 400,0 </a:t>
            </a:r>
            <a:r>
              <a:rPr lang="ru-RU" sz="1200" b="1" dirty="0">
                <a:ln>
                  <a:solidFill>
                    <a:srgbClr val="35873B"/>
                  </a:solidFill>
                </a:ln>
                <a:solidFill>
                  <a:srgbClr val="8AD08F"/>
                </a:solidFill>
                <a:latin typeface="Trebuchet MS" pitchFamily="34" charset="0"/>
              </a:rPr>
              <a:t>т.р.</a:t>
            </a:r>
            <a:r>
              <a:rPr lang="ru-RU" sz="1200" b="1" dirty="0">
                <a:solidFill>
                  <a:prstClr val="black"/>
                </a:solidFill>
              </a:rPr>
              <a:t> </a:t>
            </a:r>
            <a:r>
              <a:rPr lang="ru-RU" sz="1200" b="1" dirty="0" smtClean="0">
                <a:solidFill>
                  <a:prstClr val="black"/>
                </a:solidFill>
              </a:rPr>
              <a:t>ремонт дороги по ул. Советской в с. </a:t>
            </a:r>
            <a:r>
              <a:rPr lang="ru-RU" sz="1200" b="1" dirty="0">
                <a:solidFill>
                  <a:prstClr val="black"/>
                </a:solidFill>
              </a:rPr>
              <a:t>К</a:t>
            </a:r>
            <a:r>
              <a:rPr lang="ru-RU" sz="1200" b="1" dirty="0" smtClean="0">
                <a:solidFill>
                  <a:prstClr val="black"/>
                </a:solidFill>
              </a:rPr>
              <a:t>азачинское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507604" y="2515049"/>
            <a:ext cx="4985792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ln>
                  <a:solidFill>
                    <a:srgbClr val="35873B"/>
                  </a:solidFill>
                </a:ln>
                <a:solidFill>
                  <a:srgbClr val="00B050"/>
                </a:solidFill>
                <a:latin typeface="Trebuchet MS" pitchFamily="34" charset="0"/>
              </a:rPr>
              <a:t>Культура</a:t>
            </a:r>
          </a:p>
          <a:p>
            <a:endParaRPr lang="ru-RU" sz="200" dirty="0" smtClean="0">
              <a:solidFill>
                <a:prstClr val="black"/>
              </a:solidFill>
            </a:endParaRPr>
          </a:p>
          <a:p>
            <a:r>
              <a:rPr lang="ru-RU" sz="1200" b="1" dirty="0" smtClean="0">
                <a:ln>
                  <a:solidFill>
                    <a:srgbClr val="35873B"/>
                  </a:solidFill>
                </a:ln>
                <a:solidFill>
                  <a:srgbClr val="8AD08F"/>
                </a:solidFill>
                <a:latin typeface="Trebuchet MS" pitchFamily="34" charset="0"/>
              </a:rPr>
              <a:t>379,0 </a:t>
            </a:r>
            <a:r>
              <a:rPr lang="ru-RU" sz="1200" b="1" dirty="0">
                <a:ln>
                  <a:solidFill>
                    <a:srgbClr val="35873B"/>
                  </a:solidFill>
                </a:ln>
                <a:solidFill>
                  <a:srgbClr val="8AD08F"/>
                </a:solidFill>
                <a:latin typeface="Trebuchet MS" pitchFamily="34" charset="0"/>
              </a:rPr>
              <a:t>т.р.</a:t>
            </a:r>
            <a:r>
              <a:rPr lang="ru-RU" sz="1200" b="1" dirty="0">
                <a:solidFill>
                  <a:prstClr val="black"/>
                </a:solidFill>
              </a:rPr>
              <a:t> </a:t>
            </a:r>
            <a:r>
              <a:rPr lang="ru-RU" sz="1200" b="1" dirty="0" smtClean="0">
                <a:solidFill>
                  <a:prstClr val="black"/>
                </a:solidFill>
              </a:rPr>
              <a:t>укрепление материально-технической базы Мокрушинского СДК</a:t>
            </a:r>
          </a:p>
          <a:p>
            <a:pPr lvl="0"/>
            <a:r>
              <a:rPr lang="ru-RU" sz="1200" b="1" dirty="0" smtClean="0">
                <a:ln>
                  <a:solidFill>
                    <a:srgbClr val="35873B"/>
                  </a:solidFill>
                </a:ln>
                <a:solidFill>
                  <a:srgbClr val="8AD08F"/>
                </a:solidFill>
                <a:latin typeface="Trebuchet MS" pitchFamily="34" charset="0"/>
              </a:rPr>
              <a:t>155,6 </a:t>
            </a:r>
            <a:r>
              <a:rPr lang="ru-RU" sz="1200" b="1" dirty="0">
                <a:ln>
                  <a:solidFill>
                    <a:srgbClr val="35873B"/>
                  </a:solidFill>
                </a:ln>
                <a:solidFill>
                  <a:srgbClr val="8AD08F"/>
                </a:solidFill>
                <a:latin typeface="Trebuchet MS" pitchFamily="34" charset="0"/>
              </a:rPr>
              <a:t>т.р.</a:t>
            </a:r>
            <a:r>
              <a:rPr lang="ru-RU" sz="1200" b="1" dirty="0">
                <a:solidFill>
                  <a:prstClr val="black"/>
                </a:solidFill>
              </a:rPr>
              <a:t> </a:t>
            </a:r>
            <a:r>
              <a:rPr lang="ru-RU" sz="1200" b="1" dirty="0" smtClean="0">
                <a:solidFill>
                  <a:prstClr val="black"/>
                </a:solidFill>
              </a:rPr>
              <a:t>мероприятия в сфере укрепления межнационального единства</a:t>
            </a:r>
            <a:r>
              <a:rPr lang="ru-RU" sz="1200" b="1" dirty="0" smtClean="0">
                <a:ln>
                  <a:solidFill>
                    <a:srgbClr val="35873B"/>
                  </a:solidFill>
                </a:ln>
                <a:solidFill>
                  <a:srgbClr val="8AD08F"/>
                </a:solidFill>
                <a:latin typeface="Trebuchet MS" pitchFamily="34" charset="0"/>
              </a:rPr>
              <a:t> </a:t>
            </a:r>
          </a:p>
          <a:p>
            <a:pPr lvl="0"/>
            <a:r>
              <a:rPr lang="ru-RU" sz="1200" b="1" dirty="0" smtClean="0">
                <a:ln>
                  <a:solidFill>
                    <a:srgbClr val="35873B"/>
                  </a:solidFill>
                </a:ln>
                <a:solidFill>
                  <a:srgbClr val="8AD08F"/>
                </a:solidFill>
                <a:latin typeface="Trebuchet MS" pitchFamily="34" charset="0"/>
              </a:rPr>
              <a:t>210,0 </a:t>
            </a:r>
            <a:r>
              <a:rPr lang="ru-RU" sz="1200" b="1" dirty="0">
                <a:ln>
                  <a:solidFill>
                    <a:srgbClr val="35873B"/>
                  </a:solidFill>
                </a:ln>
                <a:solidFill>
                  <a:srgbClr val="8AD08F"/>
                </a:solidFill>
                <a:latin typeface="Trebuchet MS" pitchFamily="34" charset="0"/>
              </a:rPr>
              <a:t>т.р.</a:t>
            </a:r>
            <a:r>
              <a:rPr lang="ru-RU" sz="1200" b="1" dirty="0">
                <a:solidFill>
                  <a:prstClr val="black"/>
                </a:solidFill>
              </a:rPr>
              <a:t> </a:t>
            </a:r>
            <a:r>
              <a:rPr lang="ru-RU" sz="1200" b="1" dirty="0" smtClean="0">
                <a:solidFill>
                  <a:prstClr val="black"/>
                </a:solidFill>
              </a:rPr>
              <a:t>поддержка деятельности молодежного центра</a:t>
            </a:r>
            <a:endParaRPr lang="ru-RU" sz="1200" b="1" dirty="0" smtClean="0">
              <a:ln>
                <a:solidFill>
                  <a:srgbClr val="35873B"/>
                </a:solidFill>
              </a:ln>
              <a:solidFill>
                <a:srgbClr val="8AD08F"/>
              </a:solidFill>
              <a:latin typeface="Trebuchet MS" pitchFamily="34" charset="0"/>
            </a:endParaRPr>
          </a:p>
        </p:txBody>
      </p:sp>
      <p:cxnSp>
        <p:nvCxnSpPr>
          <p:cNvPr id="33" name="Прямая соединительная линия 32"/>
          <p:cNvCxnSpPr/>
          <p:nvPr/>
        </p:nvCxnSpPr>
        <p:spPr>
          <a:xfrm flipH="1">
            <a:off x="-3919" y="3821945"/>
            <a:ext cx="5623445" cy="0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Овал 9"/>
          <p:cNvSpPr/>
          <p:nvPr/>
        </p:nvSpPr>
        <p:spPr>
          <a:xfrm>
            <a:off x="6516216" y="5783882"/>
            <a:ext cx="2352649" cy="914400"/>
          </a:xfrm>
          <a:prstGeom prst="ellipse">
            <a:avLst/>
          </a:prstGeom>
          <a:solidFill>
            <a:srgbClr val="00B050">
              <a:alpha val="1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n>
                  <a:solidFill>
                    <a:srgbClr val="35873B"/>
                  </a:solidFill>
                </a:ln>
                <a:solidFill>
                  <a:srgbClr val="2EC50B"/>
                </a:solidFill>
                <a:latin typeface="Trebuchet MS" pitchFamily="34" charset="0"/>
                <a:cs typeface="Arial" charset="0"/>
              </a:rPr>
              <a:t>80 183,7 т.р</a:t>
            </a:r>
            <a:r>
              <a:rPr lang="ru-RU" sz="1600" b="1" dirty="0">
                <a:ln>
                  <a:solidFill>
                    <a:srgbClr val="35873B"/>
                  </a:solidFill>
                </a:ln>
                <a:solidFill>
                  <a:srgbClr val="2EC50B"/>
                </a:solidFill>
                <a:latin typeface="Trebuchet MS" pitchFamily="34" charset="0"/>
                <a:cs typeface="Arial" charset="0"/>
              </a:rPr>
              <a:t>.</a:t>
            </a:r>
            <a:endParaRPr lang="ru-RU" sz="1600" b="1" dirty="0">
              <a:solidFill>
                <a:srgbClr val="2EC50B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75556" y="3933056"/>
            <a:ext cx="5040560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n>
                  <a:solidFill>
                    <a:srgbClr val="35873B"/>
                  </a:solidFill>
                </a:ln>
                <a:solidFill>
                  <a:srgbClr val="00B050"/>
                </a:solidFill>
                <a:latin typeface="Trebuchet MS" pitchFamily="34" charset="0"/>
              </a:rPr>
              <a:t>ЖКХ, градостроительство</a:t>
            </a:r>
            <a:endParaRPr lang="ru-RU" sz="1600" dirty="0" smtClean="0">
              <a:solidFill>
                <a:prstClr val="black"/>
              </a:solidFill>
            </a:endParaRPr>
          </a:p>
          <a:p>
            <a:pPr lvl="0"/>
            <a:r>
              <a:rPr lang="ru-RU" sz="1200" b="1" dirty="0" smtClean="0">
                <a:ln>
                  <a:solidFill>
                    <a:srgbClr val="35873B"/>
                  </a:solidFill>
                </a:ln>
                <a:solidFill>
                  <a:srgbClr val="8AD08F"/>
                </a:solidFill>
                <a:latin typeface="Trebuchet MS" pitchFamily="34" charset="0"/>
              </a:rPr>
              <a:t>2 900,0 т.р.</a:t>
            </a:r>
            <a:r>
              <a:rPr lang="ru-RU" sz="1200" b="1" dirty="0" smtClean="0">
                <a:solidFill>
                  <a:prstClr val="black"/>
                </a:solidFill>
              </a:rPr>
              <a:t> ремонт котельной «Калинина» в с. Казачинское </a:t>
            </a:r>
          </a:p>
          <a:p>
            <a:r>
              <a:rPr lang="ru-RU" sz="1200" b="1" dirty="0" smtClean="0">
                <a:ln>
                  <a:solidFill>
                    <a:srgbClr val="35873B"/>
                  </a:solidFill>
                </a:ln>
                <a:solidFill>
                  <a:srgbClr val="8AD08F"/>
                </a:solidFill>
                <a:latin typeface="Trebuchet MS" pitchFamily="34" charset="0"/>
              </a:rPr>
              <a:t>9 000,0 </a:t>
            </a:r>
            <a:r>
              <a:rPr lang="ru-RU" sz="1200" b="1" dirty="0">
                <a:ln>
                  <a:solidFill>
                    <a:srgbClr val="35873B"/>
                  </a:solidFill>
                </a:ln>
                <a:solidFill>
                  <a:srgbClr val="8AD08F"/>
                </a:solidFill>
                <a:latin typeface="Trebuchet MS" pitchFamily="34" charset="0"/>
              </a:rPr>
              <a:t>т.р.</a:t>
            </a:r>
            <a:r>
              <a:rPr lang="ru-RU" sz="1200" b="1" dirty="0">
                <a:solidFill>
                  <a:prstClr val="black"/>
                </a:solidFill>
              </a:rPr>
              <a:t> </a:t>
            </a:r>
            <a:r>
              <a:rPr lang="ru-RU" sz="1200" b="1" dirty="0" smtClean="0">
                <a:solidFill>
                  <a:prstClr val="black"/>
                </a:solidFill>
              </a:rPr>
              <a:t>приобретение станций водоочистки в 3 сельсоветах</a:t>
            </a:r>
          </a:p>
          <a:p>
            <a:r>
              <a:rPr lang="ru-RU" sz="1200" b="1" dirty="0" smtClean="0">
                <a:ln>
                  <a:solidFill>
                    <a:srgbClr val="35873B"/>
                  </a:solidFill>
                </a:ln>
                <a:solidFill>
                  <a:srgbClr val="8AD08F"/>
                </a:solidFill>
                <a:latin typeface="Trebuchet MS" pitchFamily="34" charset="0"/>
              </a:rPr>
              <a:t>4 100,0 </a:t>
            </a:r>
            <a:r>
              <a:rPr lang="ru-RU" sz="1200" b="1" dirty="0">
                <a:ln>
                  <a:solidFill>
                    <a:srgbClr val="35873B"/>
                  </a:solidFill>
                </a:ln>
                <a:solidFill>
                  <a:srgbClr val="8AD08F"/>
                </a:solidFill>
                <a:latin typeface="Trebuchet MS" pitchFamily="34" charset="0"/>
              </a:rPr>
              <a:t>т.р.</a:t>
            </a:r>
            <a:r>
              <a:rPr lang="ru-RU" sz="1200" b="1" dirty="0">
                <a:solidFill>
                  <a:prstClr val="black"/>
                </a:solidFill>
              </a:rPr>
              <a:t> </a:t>
            </a:r>
            <a:r>
              <a:rPr lang="ru-RU" sz="1200" b="1" dirty="0" smtClean="0">
                <a:solidFill>
                  <a:prstClr val="black"/>
                </a:solidFill>
              </a:rPr>
              <a:t>подготовка документов территориального планирования для 3 сельсоветов</a:t>
            </a:r>
            <a:endParaRPr lang="ru-RU" sz="1200" b="1" dirty="0">
              <a:solidFill>
                <a:prstClr val="black"/>
              </a:solidFill>
            </a:endParaRPr>
          </a:p>
          <a:p>
            <a:pPr lvl="0"/>
            <a:endParaRPr lang="ru-RU" sz="1400" dirty="0">
              <a:solidFill>
                <a:prstClr val="black"/>
              </a:solidFill>
            </a:endParaRPr>
          </a:p>
          <a:p>
            <a:endParaRPr lang="ru-RU" sz="1400" dirty="0" smtClean="0">
              <a:solidFill>
                <a:prstClr val="black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6172313" y="3933056"/>
            <a:ext cx="2816160" cy="1687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50"/>
              </a:spcBef>
              <a:spcAft>
                <a:spcPts val="150"/>
              </a:spcAft>
            </a:pPr>
            <a:r>
              <a:rPr lang="ru-RU" sz="1600" b="1" dirty="0" smtClean="0">
                <a:ln>
                  <a:solidFill>
                    <a:srgbClr val="35873B"/>
                  </a:solidFill>
                </a:ln>
                <a:solidFill>
                  <a:srgbClr val="00B050"/>
                </a:solidFill>
                <a:latin typeface="Trebuchet MS" pitchFamily="34" charset="0"/>
              </a:rPr>
              <a:t>Благоустройство</a:t>
            </a:r>
          </a:p>
          <a:p>
            <a:r>
              <a:rPr lang="ru-RU" sz="1200" b="1" dirty="0">
                <a:ln>
                  <a:solidFill>
                    <a:srgbClr val="35873B"/>
                  </a:solidFill>
                </a:ln>
                <a:solidFill>
                  <a:srgbClr val="8AD08F"/>
                </a:solidFill>
                <a:latin typeface="Trebuchet MS" pitchFamily="34" charset="0"/>
              </a:rPr>
              <a:t>3 452,3 т.р.</a:t>
            </a:r>
            <a:r>
              <a:rPr lang="ru-RU" sz="1200" b="1" dirty="0">
                <a:solidFill>
                  <a:prstClr val="black"/>
                </a:solidFill>
              </a:rPr>
              <a:t> приобретение тракторов в Дудовский и Рождественский </a:t>
            </a:r>
            <a:r>
              <a:rPr lang="ru-RU" sz="1200" b="1" dirty="0" smtClean="0">
                <a:solidFill>
                  <a:prstClr val="black"/>
                </a:solidFill>
              </a:rPr>
              <a:t>сельсоветы</a:t>
            </a:r>
          </a:p>
          <a:p>
            <a:r>
              <a:rPr lang="ru-RU" sz="1200" b="1" dirty="0" smtClean="0">
                <a:ln>
                  <a:solidFill>
                    <a:srgbClr val="35873B"/>
                  </a:solidFill>
                </a:ln>
                <a:solidFill>
                  <a:srgbClr val="8AD08F"/>
                </a:solidFill>
                <a:latin typeface="Trebuchet MS" pitchFamily="34" charset="0"/>
              </a:rPr>
              <a:t>499,9 </a:t>
            </a:r>
            <a:r>
              <a:rPr lang="ru-RU" sz="1200" b="1" dirty="0">
                <a:ln>
                  <a:solidFill>
                    <a:srgbClr val="35873B"/>
                  </a:solidFill>
                </a:ln>
                <a:solidFill>
                  <a:srgbClr val="8AD08F"/>
                </a:solidFill>
                <a:latin typeface="Trebuchet MS" pitchFamily="34" charset="0"/>
              </a:rPr>
              <a:t>т.р.</a:t>
            </a:r>
            <a:r>
              <a:rPr lang="ru-RU" sz="1200" b="1" dirty="0">
                <a:solidFill>
                  <a:prstClr val="black"/>
                </a:solidFill>
              </a:rPr>
              <a:t> </a:t>
            </a:r>
            <a:r>
              <a:rPr lang="ru-RU" sz="1200" b="1" dirty="0" smtClean="0">
                <a:solidFill>
                  <a:prstClr val="black"/>
                </a:solidFill>
              </a:rPr>
              <a:t>ремонт уличного освещения в Вороковском сельсовете</a:t>
            </a:r>
            <a:endParaRPr lang="ru-RU" sz="1200" b="1" dirty="0">
              <a:solidFill>
                <a:prstClr val="black"/>
              </a:solidFill>
            </a:endParaRPr>
          </a:p>
          <a:p>
            <a:pPr lvl="0"/>
            <a:endParaRPr lang="ru-RU" sz="1400" dirty="0">
              <a:solidFill>
                <a:prstClr val="black"/>
              </a:solidFill>
            </a:endParaRPr>
          </a:p>
        </p:txBody>
      </p:sp>
      <p:cxnSp>
        <p:nvCxnSpPr>
          <p:cNvPr id="26" name="Прямая соединительная линия 25"/>
          <p:cNvCxnSpPr/>
          <p:nvPr/>
        </p:nvCxnSpPr>
        <p:spPr>
          <a:xfrm flipH="1">
            <a:off x="172019" y="5301208"/>
            <a:ext cx="5444097" cy="0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27006" y="4018619"/>
            <a:ext cx="506412" cy="249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4" name="Прямая соединительная линия 33"/>
          <p:cNvCxnSpPr/>
          <p:nvPr/>
        </p:nvCxnSpPr>
        <p:spPr>
          <a:xfrm flipH="1">
            <a:off x="5596013" y="3933056"/>
            <a:ext cx="3249339" cy="0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08787151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xmlns="" val="3472743405"/>
              </p:ext>
            </p:extLst>
          </p:nvPr>
        </p:nvGraphicFramePr>
        <p:xfrm>
          <a:off x="-2124744" y="1268760"/>
          <a:ext cx="12708000" cy="50405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Заголовок 1"/>
          <p:cNvSpPr txBox="1">
            <a:spLocks/>
          </p:cNvSpPr>
          <p:nvPr/>
        </p:nvSpPr>
        <p:spPr bwMode="auto">
          <a:xfrm>
            <a:off x="394047" y="476672"/>
            <a:ext cx="8424937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dirty="0">
                <a:ln w="3175">
                  <a:solidFill>
                    <a:schemeClr val="bg1"/>
                  </a:solidFill>
                </a:ln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Основные </a:t>
            </a:r>
            <a:r>
              <a:rPr lang="ru-RU" sz="2400" b="1" dirty="0" smtClean="0">
                <a:ln w="3175">
                  <a:solidFill>
                    <a:schemeClr val="bg1"/>
                  </a:solidFill>
                </a:ln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задачи бюджетной политики</a:t>
            </a:r>
            <a:endParaRPr lang="ru-RU" sz="2400" b="1" dirty="0">
              <a:ln w="3175">
                <a:solidFill>
                  <a:schemeClr val="bg1"/>
                </a:solidFill>
              </a:ln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37219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4463" y="144463"/>
            <a:ext cx="139700" cy="13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251520" y="404664"/>
            <a:ext cx="8712968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ru-RU" sz="2000" b="1" dirty="0" smtClean="0">
                <a:ln w="3175">
                  <a:solidFill>
                    <a:schemeClr val="bg1"/>
                  </a:solidFill>
                </a:ln>
                <a:latin typeface="Tahoma" pitchFamily="34" charset="0"/>
                <a:ea typeface="Tahoma" pitchFamily="34" charset="0"/>
                <a:cs typeface="Tahoma" pitchFamily="34" charset="0"/>
              </a:rPr>
              <a:t>Изменения федерального и краевого законодательства в части, влияющей на формирование доходов консолидированного </a:t>
            </a:r>
            <a:r>
              <a:rPr lang="ru-RU" sz="2000" b="1" dirty="0" smtClean="0">
                <a:ln w="3175">
                  <a:solidFill>
                    <a:schemeClr val="bg1"/>
                  </a:solidFill>
                </a:ln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бюджета района на 2020 год</a:t>
            </a:r>
            <a:endParaRPr lang="ru-RU" sz="2000" b="1" dirty="0">
              <a:ln w="3175">
                <a:solidFill>
                  <a:schemeClr val="bg1"/>
                </a:solidFill>
              </a:ln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036515" y="1303980"/>
            <a:ext cx="68407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600" b="1" dirty="0" smtClean="0"/>
              <a:t>увеличение ставок </a:t>
            </a:r>
            <a:r>
              <a:rPr lang="ru-RU" sz="1600" b="1" dirty="0"/>
              <a:t>акцизов по всем видам нефтепродуктов (за исключением прямогонного бензина</a:t>
            </a:r>
            <a:r>
              <a:rPr lang="ru-RU" sz="1600" b="1" dirty="0" smtClean="0"/>
              <a:t>) (бюджеты поселений)</a:t>
            </a:r>
            <a:endParaRPr lang="ru-RU" sz="1600" b="1" dirty="0" smtClean="0"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395536" y="1268760"/>
            <a:ext cx="1584176" cy="731779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90000"/>
              </a:lnSpc>
              <a:defRPr sz="1600" b="0" i="0" u="none" strike="noStrike" kern="1200" baseline="0">
                <a:solidFill>
                  <a:srgbClr val="000000"/>
                </a:solidFill>
                <a:latin typeface="Arial"/>
              </a:defRPr>
            </a:pPr>
            <a:r>
              <a:rPr lang="ru-RU" b="1" dirty="0" smtClean="0">
                <a:ln>
                  <a:solidFill>
                    <a:srgbClr val="35873B"/>
                  </a:solidFill>
                </a:ln>
                <a:solidFill>
                  <a:srgbClr val="8AD08F"/>
                </a:solidFill>
                <a:latin typeface="Trebuchet MS" pitchFamily="34" charset="0"/>
                <a:cs typeface="Arial" charset="0"/>
              </a:rPr>
              <a:t>+17,0 т.р.</a:t>
            </a:r>
            <a:endParaRPr lang="ru-RU" b="1" dirty="0">
              <a:ln>
                <a:solidFill>
                  <a:srgbClr val="35873B"/>
                </a:solidFill>
              </a:ln>
              <a:solidFill>
                <a:srgbClr val="8AD08F"/>
              </a:solidFill>
              <a:latin typeface="Trebuchet MS" pitchFamily="34" charset="0"/>
              <a:cs typeface="Arial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1998415" y="1962653"/>
            <a:ext cx="68407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600" b="1" dirty="0" smtClean="0"/>
              <a:t>увеличение норматива </a:t>
            </a:r>
            <a:r>
              <a:rPr lang="ru-RU" sz="1600" b="1" dirty="0"/>
              <a:t>зачисления платы за негативное воздействие на окружающую среду </a:t>
            </a:r>
            <a:r>
              <a:rPr lang="ru-RU" sz="1600" b="1" dirty="0" smtClean="0"/>
              <a:t>с 55% до 60% (районный бюджет)</a:t>
            </a:r>
            <a:endParaRPr lang="ru-RU" sz="1600" b="1" dirty="0" smtClean="0"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395536" y="2012263"/>
            <a:ext cx="1584176" cy="731779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90000"/>
              </a:lnSpc>
              <a:defRPr sz="1600" b="0" i="0" u="none" strike="noStrike" kern="1200" baseline="0">
                <a:solidFill>
                  <a:srgbClr val="000000"/>
                </a:solidFill>
                <a:latin typeface="Arial"/>
              </a:defRPr>
            </a:pPr>
            <a:r>
              <a:rPr lang="ru-RU" b="1" dirty="0" smtClean="0">
                <a:ln>
                  <a:solidFill>
                    <a:srgbClr val="35873B"/>
                  </a:solidFill>
                </a:ln>
                <a:solidFill>
                  <a:srgbClr val="8AD08F"/>
                </a:solidFill>
                <a:latin typeface="Trebuchet MS" pitchFamily="34" charset="0"/>
                <a:cs typeface="Arial" charset="0"/>
              </a:rPr>
              <a:t>+12,2 т.р.</a:t>
            </a:r>
            <a:endParaRPr lang="ru-RU" b="1" dirty="0">
              <a:ln>
                <a:solidFill>
                  <a:srgbClr val="35873B"/>
                </a:solidFill>
              </a:ln>
              <a:solidFill>
                <a:srgbClr val="8AD08F"/>
              </a:solidFill>
              <a:latin typeface="Trebuchet MS" pitchFamily="34" charset="0"/>
              <a:cs typeface="Arial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2031976" y="2817146"/>
            <a:ext cx="68407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600" b="1" dirty="0" smtClean="0"/>
              <a:t>увеличение норматива </a:t>
            </a:r>
            <a:r>
              <a:rPr lang="ru-RU" sz="1600" b="1" dirty="0"/>
              <a:t>отчислений </a:t>
            </a:r>
            <a:r>
              <a:rPr lang="ru-RU" sz="1600" b="1" dirty="0" smtClean="0"/>
              <a:t>по </a:t>
            </a:r>
            <a:r>
              <a:rPr lang="ru-RU" sz="1600" b="1" dirty="0"/>
              <a:t>налогу на прибыль </a:t>
            </a:r>
            <a:r>
              <a:rPr lang="ru-RU" sz="1600" b="1" dirty="0" smtClean="0"/>
              <a:t>с 5% до 10% (районный бюджет)</a:t>
            </a:r>
            <a:endParaRPr lang="ru-RU" sz="1600" b="1" dirty="0" smtClean="0"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395536" y="2743645"/>
            <a:ext cx="1584176" cy="731779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90000"/>
              </a:lnSpc>
              <a:defRPr sz="1600" b="0" i="0" u="none" strike="noStrike" kern="1200" baseline="0">
                <a:solidFill>
                  <a:srgbClr val="000000"/>
                </a:solidFill>
                <a:latin typeface="Arial"/>
              </a:defRPr>
            </a:pPr>
            <a:r>
              <a:rPr lang="ru-RU" b="1" dirty="0" smtClean="0">
                <a:ln>
                  <a:solidFill>
                    <a:srgbClr val="35873B"/>
                  </a:solidFill>
                </a:ln>
                <a:solidFill>
                  <a:srgbClr val="8AD08F"/>
                </a:solidFill>
                <a:latin typeface="Trebuchet MS" pitchFamily="34" charset="0"/>
                <a:cs typeface="Arial" charset="0"/>
              </a:rPr>
              <a:t>+234,2 т.р.</a:t>
            </a:r>
            <a:endParaRPr lang="ru-RU" b="1" dirty="0">
              <a:ln>
                <a:solidFill>
                  <a:srgbClr val="35873B"/>
                </a:solidFill>
              </a:ln>
              <a:solidFill>
                <a:srgbClr val="8AD08F"/>
              </a:solidFill>
              <a:latin typeface="Trebuchet MS" pitchFamily="34" charset="0"/>
              <a:cs typeface="Arial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2051720" y="3569860"/>
            <a:ext cx="68407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600" b="1" dirty="0" smtClean="0"/>
              <a:t>по УСН </a:t>
            </a:r>
            <a:r>
              <a:rPr lang="ru-RU" sz="1600" b="1" dirty="0"/>
              <a:t>устанавливается норматив отчислений </a:t>
            </a:r>
            <a:r>
              <a:rPr lang="ru-RU" sz="1600" b="1" dirty="0" smtClean="0"/>
              <a:t>в </a:t>
            </a:r>
            <a:r>
              <a:rPr lang="ru-RU" sz="1600" b="1" dirty="0"/>
              <a:t>размере </a:t>
            </a:r>
            <a:r>
              <a:rPr lang="ru-RU" sz="1600" b="1" dirty="0" smtClean="0"/>
              <a:t>50% (районный бюджет)</a:t>
            </a:r>
            <a:endParaRPr lang="ru-RU" sz="1600" b="1" dirty="0" smtClean="0"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387971" y="3496359"/>
            <a:ext cx="1584176" cy="731779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90000"/>
              </a:lnSpc>
              <a:defRPr sz="1600" b="0" i="0" u="none" strike="noStrike" kern="1200" baseline="0">
                <a:solidFill>
                  <a:srgbClr val="000000"/>
                </a:solidFill>
                <a:latin typeface="Arial"/>
              </a:defRPr>
            </a:pPr>
            <a:r>
              <a:rPr lang="ru-RU" b="1" dirty="0" smtClean="0">
                <a:ln>
                  <a:solidFill>
                    <a:srgbClr val="35873B"/>
                  </a:solidFill>
                </a:ln>
                <a:solidFill>
                  <a:srgbClr val="8AD08F"/>
                </a:solidFill>
                <a:latin typeface="Trebuchet MS" pitchFamily="34" charset="0"/>
                <a:cs typeface="Arial" charset="0"/>
              </a:rPr>
              <a:t>+2 263,5 т.р.</a:t>
            </a:r>
            <a:endParaRPr lang="ru-RU" b="1" dirty="0">
              <a:ln>
                <a:solidFill>
                  <a:srgbClr val="35873B"/>
                </a:solidFill>
              </a:ln>
              <a:solidFill>
                <a:srgbClr val="8AD08F"/>
              </a:solidFill>
              <a:latin typeface="Trebuchet MS" pitchFamily="34" charset="0"/>
              <a:cs typeface="Arial" charset="0"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2036515" y="4301639"/>
            <a:ext cx="68407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600" b="1" dirty="0" smtClean="0"/>
              <a:t>исчисление налога </a:t>
            </a:r>
            <a:r>
              <a:rPr lang="ru-RU" sz="1600" b="1" dirty="0"/>
              <a:t>на имущество физических </a:t>
            </a:r>
            <a:r>
              <a:rPr lang="ru-RU" sz="1600" b="1" dirty="0" smtClean="0"/>
              <a:t>лиц, исходя из кадастровой стоимости (бюджеты поселений)</a:t>
            </a:r>
          </a:p>
        </p:txBody>
      </p:sp>
      <p:sp>
        <p:nvSpPr>
          <p:cNvPr id="45" name="Прямоугольник 44"/>
          <p:cNvSpPr/>
          <p:nvPr/>
        </p:nvSpPr>
        <p:spPr>
          <a:xfrm>
            <a:off x="387971" y="4228138"/>
            <a:ext cx="1584176" cy="731779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90000"/>
              </a:lnSpc>
              <a:defRPr sz="1600" b="0" i="0" u="none" strike="noStrike" kern="1200" baseline="0">
                <a:solidFill>
                  <a:srgbClr val="000000"/>
                </a:solidFill>
                <a:latin typeface="Arial"/>
              </a:defRPr>
            </a:pPr>
            <a:r>
              <a:rPr lang="ru-RU" b="1" dirty="0" smtClean="0">
                <a:ln>
                  <a:solidFill>
                    <a:srgbClr val="35873B"/>
                  </a:solidFill>
                </a:ln>
                <a:solidFill>
                  <a:srgbClr val="8AD08F"/>
                </a:solidFill>
                <a:latin typeface="Trebuchet MS" pitchFamily="34" charset="0"/>
                <a:cs typeface="Arial" charset="0"/>
              </a:rPr>
              <a:t>-1 399,8 т.р.</a:t>
            </a:r>
            <a:endParaRPr lang="ru-RU" b="1" dirty="0">
              <a:ln>
                <a:solidFill>
                  <a:srgbClr val="35873B"/>
                </a:solidFill>
              </a:ln>
              <a:solidFill>
                <a:srgbClr val="8AD08F"/>
              </a:solidFill>
              <a:latin typeface="Trebuchet MS" pitchFamily="34" charset="0"/>
              <a:cs typeface="Arial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55354" y="4959917"/>
            <a:ext cx="1584176" cy="731779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90000"/>
              </a:lnSpc>
              <a:defRPr sz="1600" b="0" i="0" u="none" strike="noStrike" kern="1200" baseline="0">
                <a:solidFill>
                  <a:srgbClr val="000000"/>
                </a:solidFill>
                <a:latin typeface="Arial"/>
              </a:defRPr>
            </a:pPr>
            <a:r>
              <a:rPr lang="ru-RU" b="1" dirty="0" smtClean="0">
                <a:ln>
                  <a:solidFill>
                    <a:srgbClr val="35873B"/>
                  </a:solidFill>
                </a:ln>
                <a:solidFill>
                  <a:srgbClr val="8AD08F"/>
                </a:solidFill>
                <a:latin typeface="Trebuchet MS" pitchFamily="34" charset="0"/>
                <a:cs typeface="Arial" charset="0"/>
              </a:rPr>
              <a:t>-1 037,6 т.р.</a:t>
            </a:r>
            <a:endParaRPr lang="ru-RU" b="1" dirty="0">
              <a:ln>
                <a:solidFill>
                  <a:srgbClr val="35873B"/>
                </a:solidFill>
              </a:ln>
              <a:solidFill>
                <a:srgbClr val="8AD08F"/>
              </a:solidFill>
              <a:latin typeface="Trebuchet MS" pitchFamily="34" charset="0"/>
              <a:cs typeface="Arial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075756" y="5033418"/>
            <a:ext cx="68407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600" b="1" dirty="0" smtClean="0"/>
              <a:t>изменение </a:t>
            </a:r>
            <a:r>
              <a:rPr lang="ru-RU" sz="1600" b="1" dirty="0"/>
              <a:t>порядка распределения штрафов между бюджетами бюджетной системы </a:t>
            </a:r>
            <a:r>
              <a:rPr lang="ru-RU" sz="1600" b="1" dirty="0" smtClean="0"/>
              <a:t>РФ (районный бюджет)</a:t>
            </a:r>
            <a:endParaRPr lang="ru-RU" sz="1600" b="1" dirty="0" smtClean="0"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63316" y="5697376"/>
            <a:ext cx="1584176" cy="731779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90000"/>
              </a:lnSpc>
              <a:defRPr sz="1600" b="0" i="0" u="none" strike="noStrike" kern="1200" baseline="0">
                <a:solidFill>
                  <a:srgbClr val="000000"/>
                </a:solidFill>
                <a:latin typeface="Arial"/>
              </a:defRPr>
            </a:pPr>
            <a:r>
              <a:rPr lang="ru-RU" sz="2400" b="1" dirty="0" smtClean="0">
                <a:ln>
                  <a:solidFill>
                    <a:srgbClr val="35873B"/>
                  </a:solidFill>
                </a:ln>
                <a:solidFill>
                  <a:srgbClr val="8AD08F"/>
                </a:solidFill>
                <a:latin typeface="Trebuchet MS" pitchFamily="34" charset="0"/>
                <a:cs typeface="Arial" charset="0"/>
              </a:rPr>
              <a:t>+89,5 т.р.</a:t>
            </a:r>
            <a:endParaRPr lang="ru-RU" sz="2400" b="1" dirty="0">
              <a:ln>
                <a:solidFill>
                  <a:srgbClr val="35873B"/>
                </a:solidFill>
              </a:ln>
              <a:solidFill>
                <a:srgbClr val="8AD08F"/>
              </a:solidFill>
              <a:latin typeface="Trebuchet MS" pitchFamily="34" charset="0"/>
              <a:cs typeface="Arial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123728" y="5893988"/>
            <a:ext cx="68407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600" b="1" dirty="0" smtClean="0"/>
              <a:t>ИТОГО потери (прирост) от изменений законодательства в сфере доходов</a:t>
            </a:r>
          </a:p>
        </p:txBody>
      </p:sp>
    </p:spTree>
    <p:extLst>
      <p:ext uri="{BB962C8B-B14F-4D97-AF65-F5344CB8AC3E}">
        <p14:creationId xmlns:p14="http://schemas.microsoft.com/office/powerpoint/2010/main" xmlns="" val="28494532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251520" y="404664"/>
            <a:ext cx="8712968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ru-RU" sz="2400" b="1" dirty="0" smtClean="0">
                <a:ln w="3175">
                  <a:solidFill>
                    <a:schemeClr val="bg1"/>
                  </a:solidFill>
                </a:ln>
                <a:latin typeface="Tahoma" pitchFamily="34" charset="0"/>
                <a:ea typeface="Tahoma" pitchFamily="34" charset="0"/>
                <a:cs typeface="Tahoma" pitchFamily="34" charset="0"/>
              </a:rPr>
              <a:t>Особенности </a:t>
            </a:r>
            <a:r>
              <a:rPr lang="ru-RU" sz="2400" b="1" dirty="0" smtClean="0">
                <a:ln w="3175">
                  <a:solidFill>
                    <a:schemeClr val="bg1"/>
                  </a:solidFill>
                </a:ln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формирования </a:t>
            </a:r>
          </a:p>
          <a:p>
            <a:pPr>
              <a:defRPr/>
            </a:pPr>
            <a:r>
              <a:rPr lang="ru-RU" sz="2400" b="1" dirty="0" smtClean="0">
                <a:ln w="3175">
                  <a:solidFill>
                    <a:schemeClr val="bg1"/>
                  </a:solidFill>
                </a:ln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расходов районного бюджета на 2020 год</a:t>
            </a:r>
            <a:endParaRPr lang="ru-RU" sz="2400" b="1" dirty="0">
              <a:ln w="3175">
                <a:solidFill>
                  <a:schemeClr val="bg1"/>
                </a:solidFill>
              </a:ln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036515" y="1303980"/>
            <a:ext cx="68407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600" b="1" dirty="0" smtClean="0"/>
              <a:t>Индексация расходов на оплату труда работников бюджетной сферы с 01.10.2020 (получение субсидии из краевого бюджета)</a:t>
            </a:r>
            <a:endParaRPr lang="ru-RU" sz="1600" b="1" dirty="0" smtClean="0"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395536" y="1268760"/>
            <a:ext cx="1584176" cy="731779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90000"/>
              </a:lnSpc>
              <a:defRPr sz="1600" b="0" i="0" u="none" strike="noStrike" kern="1200" baseline="0">
                <a:solidFill>
                  <a:srgbClr val="000000"/>
                </a:solidFill>
                <a:latin typeface="Arial"/>
              </a:defRPr>
            </a:pPr>
            <a:r>
              <a:rPr lang="ru-RU" sz="3600" b="1" dirty="0" smtClean="0">
                <a:ln>
                  <a:solidFill>
                    <a:srgbClr val="35873B"/>
                  </a:solidFill>
                </a:ln>
                <a:solidFill>
                  <a:srgbClr val="8AD08F"/>
                </a:solidFill>
                <a:latin typeface="Trebuchet MS" pitchFamily="34" charset="0"/>
                <a:cs typeface="Arial" charset="0"/>
              </a:rPr>
              <a:t>3,0%</a:t>
            </a:r>
            <a:endParaRPr lang="ru-RU" sz="3600" b="1" dirty="0">
              <a:ln>
                <a:solidFill>
                  <a:srgbClr val="35873B"/>
                </a:solidFill>
              </a:ln>
              <a:solidFill>
                <a:srgbClr val="8AD08F"/>
              </a:solidFill>
              <a:latin typeface="Trebuchet MS" pitchFamily="34" charset="0"/>
              <a:cs typeface="Arial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1972147" y="2177700"/>
            <a:ext cx="684076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600" b="1" dirty="0" smtClean="0"/>
              <a:t>Индексация расходов на питание</a:t>
            </a:r>
            <a:endParaRPr lang="ru-RU" sz="1600" b="1" dirty="0" smtClean="0"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395536" y="2011866"/>
            <a:ext cx="1584176" cy="731779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90000"/>
              </a:lnSpc>
              <a:defRPr sz="1600" b="0" i="0" u="none" strike="noStrike" kern="1200" baseline="0">
                <a:solidFill>
                  <a:srgbClr val="000000"/>
                </a:solidFill>
                <a:latin typeface="Arial"/>
              </a:defRPr>
            </a:pPr>
            <a:r>
              <a:rPr lang="ru-RU" sz="3600" b="1" dirty="0" smtClean="0">
                <a:ln>
                  <a:solidFill>
                    <a:srgbClr val="35873B"/>
                  </a:solidFill>
                </a:ln>
                <a:solidFill>
                  <a:srgbClr val="8AD08F"/>
                </a:solidFill>
                <a:latin typeface="Trebuchet MS" pitchFamily="34" charset="0"/>
                <a:cs typeface="Arial" charset="0"/>
              </a:rPr>
              <a:t>3,9%</a:t>
            </a:r>
            <a:endParaRPr lang="ru-RU" sz="3600" b="1" dirty="0">
              <a:ln>
                <a:solidFill>
                  <a:srgbClr val="35873B"/>
                </a:solidFill>
              </a:ln>
              <a:solidFill>
                <a:srgbClr val="8AD08F"/>
              </a:solidFill>
              <a:latin typeface="Trebuchet MS" pitchFamily="34" charset="0"/>
              <a:cs typeface="Arial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2051720" y="2817146"/>
            <a:ext cx="68407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600" b="1" dirty="0" smtClean="0"/>
              <a:t>Сохранение объема текущих расходов на уровне 2019 года (фактически  уровня 2014 года)</a:t>
            </a:r>
            <a:endParaRPr lang="ru-RU" sz="1600" b="1" dirty="0" smtClean="0"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395536" y="2743645"/>
            <a:ext cx="1584176" cy="731779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90000"/>
              </a:lnSpc>
              <a:defRPr sz="1600" b="0" i="0" u="none" strike="noStrike" kern="1200" baseline="0">
                <a:solidFill>
                  <a:srgbClr val="000000"/>
                </a:solidFill>
                <a:latin typeface="Arial"/>
              </a:defRPr>
            </a:pPr>
            <a:r>
              <a:rPr lang="ru-RU" sz="3600" b="1" dirty="0" smtClean="0">
                <a:ln>
                  <a:solidFill>
                    <a:srgbClr val="35873B"/>
                  </a:solidFill>
                </a:ln>
                <a:solidFill>
                  <a:srgbClr val="8AD08F"/>
                </a:solidFill>
                <a:latin typeface="Trebuchet MS" pitchFamily="34" charset="0"/>
                <a:cs typeface="Arial" charset="0"/>
              </a:rPr>
              <a:t>0,0%</a:t>
            </a:r>
            <a:endParaRPr lang="ru-RU" sz="3600" b="1" dirty="0">
              <a:ln>
                <a:solidFill>
                  <a:srgbClr val="35873B"/>
                </a:solidFill>
              </a:ln>
              <a:solidFill>
                <a:srgbClr val="8AD08F"/>
              </a:solidFill>
              <a:latin typeface="Trebuchet MS" pitchFamily="34" charset="0"/>
              <a:cs typeface="Arial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2051720" y="3520252"/>
            <a:ext cx="68407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600" b="1" dirty="0" smtClean="0"/>
              <a:t>Индексация расходов на коммунальные услуги для муниципальных учреждений</a:t>
            </a:r>
            <a:endParaRPr lang="ru-RU" sz="1600" b="1" dirty="0" smtClean="0"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387971" y="3496359"/>
            <a:ext cx="1584176" cy="731779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90000"/>
              </a:lnSpc>
              <a:defRPr sz="1600" b="0" i="0" u="none" strike="noStrike" kern="1200" baseline="0">
                <a:solidFill>
                  <a:srgbClr val="000000"/>
                </a:solidFill>
                <a:latin typeface="Arial"/>
              </a:defRPr>
            </a:pPr>
            <a:r>
              <a:rPr lang="ru-RU" sz="3600" b="1" dirty="0" smtClean="0">
                <a:ln>
                  <a:solidFill>
                    <a:srgbClr val="35873B"/>
                  </a:solidFill>
                </a:ln>
                <a:solidFill>
                  <a:srgbClr val="8AD08F"/>
                </a:solidFill>
                <a:latin typeface="Trebuchet MS" pitchFamily="34" charset="0"/>
                <a:cs typeface="Arial" charset="0"/>
              </a:rPr>
              <a:t>5,3%</a:t>
            </a:r>
            <a:endParaRPr lang="ru-RU" sz="3600" b="1" dirty="0">
              <a:ln>
                <a:solidFill>
                  <a:srgbClr val="35873B"/>
                </a:solidFill>
              </a:ln>
              <a:solidFill>
                <a:srgbClr val="8AD08F"/>
              </a:solidFill>
              <a:latin typeface="Trebuchet MS" pitchFamily="34" charset="0"/>
              <a:cs typeface="Arial" charset="0"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2036515" y="4424750"/>
            <a:ext cx="684076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600" b="1" dirty="0" smtClean="0"/>
              <a:t>Исключение понятия «Фонд финансовой поддержки поселений»</a:t>
            </a:r>
          </a:p>
        </p:txBody>
      </p:sp>
      <p:sp>
        <p:nvSpPr>
          <p:cNvPr id="45" name="Прямоугольник 44"/>
          <p:cNvSpPr/>
          <p:nvPr/>
        </p:nvSpPr>
        <p:spPr>
          <a:xfrm>
            <a:off x="387971" y="4228138"/>
            <a:ext cx="1584176" cy="731779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90000"/>
              </a:lnSpc>
              <a:defRPr sz="1600" b="0" i="0" u="none" strike="noStrike" kern="1200" baseline="0">
                <a:solidFill>
                  <a:srgbClr val="000000"/>
                </a:solidFill>
                <a:latin typeface="Arial"/>
              </a:defRPr>
            </a:pPr>
            <a:r>
              <a:rPr lang="ru-RU" sz="1200" b="1" dirty="0" smtClean="0">
                <a:ln>
                  <a:solidFill>
                    <a:srgbClr val="35873B"/>
                  </a:solidFill>
                </a:ln>
                <a:solidFill>
                  <a:srgbClr val="8AD08F"/>
                </a:solidFill>
                <a:latin typeface="Trebuchet MS" pitchFamily="34" charset="0"/>
                <a:cs typeface="Arial" charset="0"/>
              </a:rPr>
              <a:t>Изменение БК РФ</a:t>
            </a:r>
            <a:endParaRPr lang="ru-RU" sz="1200" b="1" dirty="0">
              <a:ln>
                <a:solidFill>
                  <a:srgbClr val="35873B"/>
                </a:solidFill>
              </a:ln>
              <a:solidFill>
                <a:srgbClr val="8AD08F"/>
              </a:solidFill>
              <a:latin typeface="Trebuchet MS" pitchFamily="34" charset="0"/>
              <a:cs typeface="Arial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63316" y="4987326"/>
            <a:ext cx="1584176" cy="731779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90000"/>
              </a:lnSpc>
              <a:defRPr sz="1600" b="0" i="0" u="none" strike="noStrike" kern="1200" baseline="0">
                <a:solidFill>
                  <a:srgbClr val="000000"/>
                </a:solidFill>
                <a:latin typeface="Arial"/>
              </a:defRPr>
            </a:pPr>
            <a:r>
              <a:rPr lang="ru-RU" sz="1000" b="1" dirty="0" smtClean="0">
                <a:ln>
                  <a:solidFill>
                    <a:srgbClr val="35873B"/>
                  </a:solidFill>
                </a:ln>
                <a:solidFill>
                  <a:srgbClr val="8AD08F"/>
                </a:solidFill>
                <a:latin typeface="Trebuchet MS" pitchFamily="34" charset="0"/>
                <a:cs typeface="Arial" charset="0"/>
              </a:rPr>
              <a:t>Основные подходы к формированию расходов местных бюджетов</a:t>
            </a:r>
            <a:endParaRPr lang="ru-RU" sz="1000" b="1" dirty="0">
              <a:ln>
                <a:solidFill>
                  <a:srgbClr val="35873B"/>
                </a:solidFill>
              </a:ln>
              <a:solidFill>
                <a:srgbClr val="8AD08F"/>
              </a:solidFill>
              <a:latin typeface="Trebuchet MS" pitchFamily="34" charset="0"/>
              <a:cs typeface="Arial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075756" y="4910307"/>
            <a:ext cx="684076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000" b="1" dirty="0" smtClean="0"/>
              <a:t>Определение объемов расходов с учетом расходов на доплаты </a:t>
            </a:r>
            <a:r>
              <a:rPr lang="ru-RU" sz="1000" b="1" dirty="0"/>
              <a:t>молодым </a:t>
            </a:r>
            <a:r>
              <a:rPr lang="ru-RU" sz="1000" b="1" dirty="0" smtClean="0"/>
              <a:t>специалистам; на обеспечение МРОТ; на обеспечение повышения оплаты труда работникам культуры, педагогам </a:t>
            </a:r>
            <a:r>
              <a:rPr lang="ru-RU" sz="1000" b="1" dirty="0" err="1" smtClean="0"/>
              <a:t>допобразования</a:t>
            </a:r>
            <a:r>
              <a:rPr lang="ru-RU" sz="1000" b="1" dirty="0" smtClean="0"/>
              <a:t> и спортивных школ, ранее предоставляемым в виде субсидий из краевого бюджета.</a:t>
            </a:r>
          </a:p>
          <a:p>
            <a:pPr lvl="0"/>
            <a:r>
              <a:rPr lang="ru-RU" sz="1000" b="1" dirty="0" smtClean="0">
                <a:ea typeface="Times New Roman" pitchFamily="18" charset="0"/>
                <a:cs typeface="Arial" pitchFamily="34" charset="0"/>
              </a:rPr>
              <a:t>Централизация на краевом уровне предоставления </a:t>
            </a:r>
            <a:r>
              <a:rPr lang="ru-RU" sz="1000" b="1" dirty="0">
                <a:ea typeface="Times New Roman" pitchFamily="18" charset="0"/>
                <a:cs typeface="Arial" pitchFamily="34" charset="0"/>
              </a:rPr>
              <a:t>мер социальной поддержки и социального обслуживания </a:t>
            </a:r>
            <a:r>
              <a:rPr lang="ru-RU" sz="1000" b="1" dirty="0" smtClean="0">
                <a:ea typeface="Times New Roman" pitchFamily="18" charset="0"/>
                <a:cs typeface="Arial" pitchFamily="34" charset="0"/>
              </a:rPr>
              <a:t>граждан.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363316" y="5697376"/>
            <a:ext cx="1584176" cy="731779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90000"/>
              </a:lnSpc>
              <a:defRPr sz="1600" b="0" i="0" u="none" strike="noStrike" kern="1200" baseline="0">
                <a:solidFill>
                  <a:srgbClr val="000000"/>
                </a:solidFill>
                <a:latin typeface="Arial"/>
              </a:defRPr>
            </a:pPr>
            <a:r>
              <a:rPr lang="ru-RU" sz="3600" b="1" dirty="0" smtClean="0">
                <a:ln>
                  <a:solidFill>
                    <a:srgbClr val="35873B"/>
                  </a:solidFill>
                </a:ln>
                <a:solidFill>
                  <a:srgbClr val="8AD08F"/>
                </a:solidFill>
                <a:latin typeface="Trebuchet MS" pitchFamily="34" charset="0"/>
                <a:cs typeface="Arial" charset="0"/>
              </a:rPr>
              <a:t>94,0%</a:t>
            </a:r>
            <a:endParaRPr lang="ru-RU" sz="3600" b="1" dirty="0">
              <a:ln>
                <a:solidFill>
                  <a:srgbClr val="35873B"/>
                </a:solidFill>
              </a:ln>
              <a:solidFill>
                <a:srgbClr val="8AD08F"/>
              </a:solidFill>
              <a:latin typeface="Trebuchet MS" pitchFamily="34" charset="0"/>
              <a:cs typeface="Arial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123728" y="5893988"/>
            <a:ext cx="684076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600" b="1" dirty="0" smtClean="0"/>
              <a:t>Формирование бюджета в программном виде (11 МП)</a:t>
            </a:r>
          </a:p>
        </p:txBody>
      </p:sp>
    </p:spTree>
    <p:extLst>
      <p:ext uri="{BB962C8B-B14F-4D97-AF65-F5344CB8AC3E}">
        <p14:creationId xmlns:p14="http://schemas.microsoft.com/office/powerpoint/2010/main" xmlns="" val="40739743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 txBox="1">
            <a:spLocks noChangeArrowheads="1"/>
          </p:cNvSpPr>
          <p:nvPr/>
        </p:nvSpPr>
        <p:spPr bwMode="auto">
          <a:xfrm>
            <a:off x="323528" y="404664"/>
            <a:ext cx="8640960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200" b="1" i="0" u="none" strike="noStrike" kern="1200" cap="none" spc="0" normalizeH="0" baseline="0" noProof="0" dirty="0" smtClean="0">
                <a:ln w="3175">
                  <a:solidFill>
                    <a:schemeClr val="bg1"/>
                  </a:solidFill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Основные параметры районного бюджета на 2020-2022 годы, </a:t>
            </a:r>
            <a:r>
              <a:rPr lang="ru-RU" sz="2200" b="1" dirty="0" smtClean="0">
                <a:ln w="3175">
                  <a:solidFill>
                    <a:schemeClr val="bg1"/>
                  </a:solidFill>
                </a:ln>
                <a:latin typeface="Tahoma" pitchFamily="34" charset="0"/>
                <a:ea typeface="Tahoma" pitchFamily="34" charset="0"/>
                <a:cs typeface="Tahoma" pitchFamily="34" charset="0"/>
              </a:rPr>
              <a:t>млн</a:t>
            </a:r>
            <a:r>
              <a:rPr kumimoji="0" lang="ru-RU" sz="2200" b="1" i="0" u="none" strike="noStrike" kern="1200" cap="none" spc="0" normalizeH="0" baseline="0" noProof="0" dirty="0" smtClean="0">
                <a:ln w="3175">
                  <a:solidFill>
                    <a:schemeClr val="bg1"/>
                  </a:solidFill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. рублей</a:t>
            </a:r>
          </a:p>
        </p:txBody>
      </p:sp>
      <p:graphicFrame>
        <p:nvGraphicFramePr>
          <p:cNvPr id="15" name="Group 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563859475"/>
              </p:ext>
            </p:extLst>
          </p:nvPr>
        </p:nvGraphicFramePr>
        <p:xfrm>
          <a:off x="395536" y="1268760"/>
          <a:ext cx="8568952" cy="2664296"/>
        </p:xfrm>
        <a:graphic>
          <a:graphicData uri="http://schemas.openxmlformats.org/drawingml/2006/table">
            <a:tbl>
              <a:tblPr/>
              <a:tblGrid>
                <a:gridCol w="8568952"/>
              </a:tblGrid>
              <a:tr h="266429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300" dirty="0" smtClean="0">
                        <a:solidFill>
                          <a:schemeClr val="tx1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108000" marT="36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xmlns="" val="1758674874"/>
              </p:ext>
            </p:extLst>
          </p:nvPr>
        </p:nvGraphicFramePr>
        <p:xfrm>
          <a:off x="467544" y="1397000"/>
          <a:ext cx="8352928" cy="50563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xmlns="" val="2729092445"/>
              </p:ext>
            </p:extLst>
          </p:nvPr>
        </p:nvGraphicFramePr>
        <p:xfrm>
          <a:off x="737320" y="1168177"/>
          <a:ext cx="7992888" cy="2592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Rectangle 6"/>
          <p:cNvSpPr>
            <a:spLocks noChangeArrowheads="1"/>
          </p:cNvSpPr>
          <p:nvPr/>
        </p:nvSpPr>
        <p:spPr bwMode="auto">
          <a:xfrm>
            <a:off x="323528" y="356659"/>
            <a:ext cx="8820472" cy="86409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ru-RU" sz="2400" b="1" dirty="0" smtClean="0">
                <a:ln w="3175">
                  <a:solidFill>
                    <a:schemeClr val="bg1"/>
                  </a:solidFill>
                </a:ln>
                <a:latin typeface="Tahoma" pitchFamily="34" charset="0"/>
                <a:ea typeface="Tahoma" pitchFamily="34" charset="0"/>
                <a:cs typeface="Tahoma" pitchFamily="34" charset="0"/>
              </a:rPr>
              <a:t>Собственные доходы районного бюджета </a:t>
            </a:r>
            <a:r>
              <a:rPr lang="ru-RU" sz="2200" b="1" dirty="0" smtClean="0">
                <a:ln w="3175">
                  <a:solidFill>
                    <a:schemeClr val="bg1"/>
                  </a:solidFill>
                </a:ln>
                <a:latin typeface="Tahoma" pitchFamily="34" charset="0"/>
                <a:ea typeface="Tahoma" pitchFamily="34" charset="0"/>
                <a:cs typeface="Tahoma" pitchFamily="34" charset="0"/>
              </a:rPr>
              <a:t>на 2020 год </a:t>
            </a:r>
          </a:p>
          <a:p>
            <a:r>
              <a:rPr lang="ru-RU" sz="2000" b="1" dirty="0" smtClean="0">
                <a:ln w="3175">
                  <a:solidFill>
                    <a:schemeClr val="bg1"/>
                  </a:solidFill>
                </a:ln>
                <a:latin typeface="Tahoma" pitchFamily="34" charset="0"/>
                <a:ea typeface="Tahoma" pitchFamily="34" charset="0"/>
                <a:cs typeface="Tahoma" pitchFamily="34" charset="0"/>
              </a:rPr>
              <a:t>(без учета целевых средств краевого бюджета), млн. руб.</a:t>
            </a:r>
            <a:endParaRPr lang="ru-RU" sz="2400" b="1" dirty="0">
              <a:ln w="3175">
                <a:solidFill>
                  <a:schemeClr val="bg1"/>
                </a:solidFill>
              </a:ln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Rectangle 6"/>
          <p:cNvSpPr txBox="1">
            <a:spLocks noChangeArrowheads="1"/>
          </p:cNvSpPr>
          <p:nvPr/>
        </p:nvSpPr>
        <p:spPr bwMode="auto">
          <a:xfrm>
            <a:off x="6686550" y="7882565"/>
            <a:ext cx="2133600" cy="635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r">
              <a:defRPr/>
            </a:pPr>
            <a:endParaRPr lang="ru-RU" sz="1400" dirty="0">
              <a:cs typeface="+mn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907704" y="2358429"/>
            <a:ext cx="648072" cy="36933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43,9</a:t>
            </a:r>
          </a:p>
        </p:txBody>
      </p:sp>
      <p:sp>
        <p:nvSpPr>
          <p:cNvPr id="14" name="Прямая соединительная линия 13"/>
          <p:cNvSpPr/>
          <p:nvPr/>
        </p:nvSpPr>
        <p:spPr>
          <a:xfrm>
            <a:off x="4211959" y="2727760"/>
            <a:ext cx="3960440" cy="0"/>
          </a:xfrm>
          <a:prstGeom prst="line">
            <a:avLst/>
          </a:prstGeom>
          <a:ln w="19050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sp>
        <p:nvSpPr>
          <p:cNvPr id="15" name="Прямая соединительная линия 14"/>
          <p:cNvSpPr/>
          <p:nvPr/>
        </p:nvSpPr>
        <p:spPr>
          <a:xfrm>
            <a:off x="3275856" y="2543095"/>
            <a:ext cx="936103" cy="184665"/>
          </a:xfrm>
          <a:prstGeom prst="line">
            <a:avLst/>
          </a:prstGeom>
          <a:ln w="19050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sp>
        <p:nvSpPr>
          <p:cNvPr id="16" name="TextBox 1"/>
          <p:cNvSpPr txBox="1"/>
          <p:nvPr/>
        </p:nvSpPr>
        <p:spPr>
          <a:xfrm>
            <a:off x="7740352" y="1196752"/>
            <a:ext cx="1224136" cy="144016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endParaRPr lang="ru-RU" sz="1200" b="1" dirty="0"/>
          </a:p>
        </p:txBody>
      </p:sp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xmlns="" val="1957344471"/>
              </p:ext>
            </p:extLst>
          </p:nvPr>
        </p:nvGraphicFramePr>
        <p:xfrm>
          <a:off x="467544" y="4005064"/>
          <a:ext cx="8568952" cy="24798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7" name="Диаграмма 16"/>
          <p:cNvGraphicFramePr/>
          <p:nvPr>
            <p:extLst>
              <p:ext uri="{D42A27DB-BD31-4B8C-83A1-F6EECF244321}">
                <p14:modId xmlns:p14="http://schemas.microsoft.com/office/powerpoint/2010/main" xmlns="" val="1075038388"/>
              </p:ext>
            </p:extLst>
          </p:nvPr>
        </p:nvGraphicFramePr>
        <p:xfrm>
          <a:off x="4427984" y="1628800"/>
          <a:ext cx="4104456" cy="10238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 txBox="1">
            <a:spLocks noChangeArrowheads="1"/>
          </p:cNvSpPr>
          <p:nvPr/>
        </p:nvSpPr>
        <p:spPr bwMode="auto">
          <a:xfrm>
            <a:off x="323528" y="404664"/>
            <a:ext cx="8640960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z="2200" b="1" dirty="0">
                <a:latin typeface="Tahoma" pitchFamily="34" charset="0"/>
                <a:ea typeface="Tahoma" pitchFamily="34" charset="0"/>
                <a:cs typeface="Tahoma" pitchFamily="34" charset="0"/>
              </a:rPr>
              <a:t>Динамика </a:t>
            </a:r>
            <a:r>
              <a:rPr lang="ru-RU" sz="2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налоговых и неналоговых </a:t>
            </a:r>
            <a:r>
              <a:rPr lang="ru-RU" sz="2200" b="1" dirty="0">
                <a:latin typeface="Tahoma" pitchFamily="34" charset="0"/>
                <a:ea typeface="Tahoma" pitchFamily="34" charset="0"/>
                <a:cs typeface="Tahoma" pitchFamily="34" charset="0"/>
              </a:rPr>
              <a:t>доходов консолидированного бюджета Казачинского района </a:t>
            </a:r>
            <a:r>
              <a:rPr lang="ru-RU" sz="2200" dirty="0">
                <a:latin typeface="Tahoma" pitchFamily="34" charset="0"/>
                <a:ea typeface="Tahoma" pitchFamily="34" charset="0"/>
                <a:cs typeface="Tahoma" pitchFamily="34" charset="0"/>
              </a:rPr>
              <a:t>(в млн. руб.)</a:t>
            </a:r>
          </a:p>
        </p:txBody>
      </p:sp>
      <p:graphicFrame>
        <p:nvGraphicFramePr>
          <p:cNvPr id="15" name="Group 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28125233"/>
              </p:ext>
            </p:extLst>
          </p:nvPr>
        </p:nvGraphicFramePr>
        <p:xfrm>
          <a:off x="395536" y="1268760"/>
          <a:ext cx="8568952" cy="2664296"/>
        </p:xfrm>
        <a:graphic>
          <a:graphicData uri="http://schemas.openxmlformats.org/drawingml/2006/table">
            <a:tbl>
              <a:tblPr/>
              <a:tblGrid>
                <a:gridCol w="8568952"/>
              </a:tblGrid>
              <a:tr h="266429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300" dirty="0" smtClean="0">
                        <a:solidFill>
                          <a:schemeClr val="tx1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108000" marT="360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xmlns="" val="2133907175"/>
              </p:ext>
            </p:extLst>
          </p:nvPr>
        </p:nvGraphicFramePr>
        <p:xfrm>
          <a:off x="467544" y="1556792"/>
          <a:ext cx="8352928" cy="50563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19312551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59023</TotalTime>
  <Words>1462</Words>
  <Application>Microsoft Office PowerPoint</Application>
  <PresentationFormat>Экран (4:3)</PresentationFormat>
  <Paragraphs>337</Paragraphs>
  <Slides>14</Slides>
  <Notes>8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6" baseType="lpstr">
      <vt:lpstr>Тема Office</vt:lpstr>
      <vt:lpstr>Лист</vt:lpstr>
      <vt:lpstr>О районном бюджете на 2020 год  и плановый период 2021-2022 годов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Расходы районного бюджета, тыс. руб.</vt:lpstr>
      <vt:lpstr>Расходы консолидированного бюджета  (без целевых средств), тыс. руб.</vt:lpstr>
      <vt:lpstr>Слайд 12</vt:lpstr>
      <vt:lpstr>Слайд 13</vt:lpstr>
      <vt:lpstr>Слайд 14</vt:lpstr>
    </vt:vector>
  </TitlesOfParts>
  <Company>ГФУ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 основных изменениях закона края  «О краевом бюджете на 2016 год и  плановый период 2017 - 2018 годов»</dc:title>
  <dc:creator>Отдел бюджетной политики</dc:creator>
  <cp:lastModifiedBy>irina</cp:lastModifiedBy>
  <cp:revision>4178</cp:revision>
  <cp:lastPrinted>2019-12-09T02:15:05Z</cp:lastPrinted>
  <dcterms:created xsi:type="dcterms:W3CDTF">2011-04-13T10:48:20Z</dcterms:created>
  <dcterms:modified xsi:type="dcterms:W3CDTF">2020-03-25T04:52:59Z</dcterms:modified>
</cp:coreProperties>
</file>