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notesSlides/notesSlide10.xml" ContentType="application/vnd.openxmlformats-officedocument.presentationml.notesSlide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drawings/drawing2.xml" ContentType="application/vnd.openxmlformats-officedocument.drawingml.chartshapes+xml"/>
  <Override PartName="/ppt/charts/chart4.xml" ContentType="application/vnd.openxmlformats-officedocument.drawingml.chart+xml"/>
  <Override PartName="/ppt/notesSlides/notesSlide11.xml" ContentType="application/vnd.openxmlformats-officedocument.presentationml.notesSlide+xml"/>
  <Override PartName="/ppt/charts/chart5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charts/chart7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6" r:id="rId1"/>
  </p:sldMasterIdLst>
  <p:notesMasterIdLst>
    <p:notesMasterId r:id="rId20"/>
  </p:notesMasterIdLst>
  <p:handoutMasterIdLst>
    <p:handoutMasterId r:id="rId21"/>
  </p:handoutMasterIdLst>
  <p:sldIdLst>
    <p:sldId id="416" r:id="rId2"/>
    <p:sldId id="697" r:id="rId3"/>
    <p:sldId id="694" r:id="rId4"/>
    <p:sldId id="698" r:id="rId5"/>
    <p:sldId id="642" r:id="rId6"/>
    <p:sldId id="699" r:id="rId7"/>
    <p:sldId id="700" r:id="rId8"/>
    <p:sldId id="701" r:id="rId9"/>
    <p:sldId id="696" r:id="rId10"/>
    <p:sldId id="695" r:id="rId11"/>
    <p:sldId id="673" r:id="rId12"/>
    <p:sldId id="679" r:id="rId13"/>
    <p:sldId id="684" r:id="rId14"/>
    <p:sldId id="683" r:id="rId15"/>
    <p:sldId id="703" r:id="rId16"/>
    <p:sldId id="704" r:id="rId17"/>
    <p:sldId id="702" r:id="rId18"/>
    <p:sldId id="689" r:id="rId19"/>
  </p:sldIdLst>
  <p:sldSz cx="9144000" cy="6858000" type="screen4x3"/>
  <p:notesSz cx="9926638" cy="67976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>
          <p15:clr>
            <a:srgbClr val="A4A3A4"/>
          </p15:clr>
        </p15:guide>
        <p15:guide id="2" pos="3111">
          <p15:clr>
            <a:srgbClr val="A4A3A4"/>
          </p15:clr>
        </p15:guide>
        <p15:guide id="3" pos="312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CC"/>
    <a:srgbClr val="FFFFC9"/>
    <a:srgbClr val="F1E6A5"/>
    <a:srgbClr val="2EC50B"/>
    <a:srgbClr val="EDEDF9"/>
    <a:srgbClr val="FFBDBD"/>
    <a:srgbClr val="F5FEE8"/>
    <a:srgbClr val="BBE0E3"/>
    <a:srgbClr val="FFE389"/>
    <a:srgbClr val="D8BE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0E3FDE45-AF77-4B5C-9715-49D594BDF05E}" styleName="Светлый стиль 1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Светлый стиль 1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2833802-FEF1-4C79-8D5D-14CF1EAF98D9}" styleName="Светлый стиль 2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Светлый стиль 3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CAF9ED-07DC-4A11-8D7F-57B35C25682E}" styleName="Средний стиль 1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28" autoAdjust="0"/>
    <p:restoredTop sz="99770" autoAdjust="0"/>
  </p:normalViewPr>
  <p:slideViewPr>
    <p:cSldViewPr>
      <p:cViewPr varScale="1">
        <p:scale>
          <a:sx n="52" d="100"/>
          <a:sy n="52" d="100"/>
        </p:scale>
        <p:origin x="1443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18" d="100"/>
          <a:sy n="118" d="100"/>
        </p:scale>
        <p:origin x="-2100" y="-108"/>
      </p:cViewPr>
      <p:guideLst>
        <p:guide orient="horz" pos="2141"/>
        <p:guide pos="3111"/>
        <p:guide pos="312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7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6896867780974529E-2"/>
          <c:y val="4.015575705411982E-2"/>
          <c:w val="0.90637845794911676"/>
          <c:h val="0.5047281272447083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-3.8010623340701606E-2"/>
                  <c:y val="-5.023400343648048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2.888807373893322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2.888807373893322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 i="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47</c:v>
                </c:pt>
                <c:pt idx="1">
                  <c:v>49.9</c:v>
                </c:pt>
                <c:pt idx="2">
                  <c:v>53.3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межбюджетные трансферты из бюджетов поселений на реализацию переданных полномочий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0408498672561287E-2"/>
                  <c:y val="-2.00936013745921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3.0408498672561287E-2"/>
                  <c:y val="-1.75819012027681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888807373893322E-2"/>
                  <c:y val="-2.762870189006426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 i="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40.799999999999997</c:v>
                </c:pt>
                <c:pt idx="1">
                  <c:v>40.799999999999997</c:v>
                </c:pt>
                <c:pt idx="2">
                  <c:v>40.799999999999997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финансовая помощь из краевого бюджета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 i="0" baseline="0"/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</c:numCache>
            </c:num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595</c:v>
                </c:pt>
                <c:pt idx="1">
                  <c:v>560.4</c:v>
                </c:pt>
                <c:pt idx="2">
                  <c:v>552.79999999999995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дефицит</c:v>
                </c:pt>
              </c:strCache>
            </c:strRef>
          </c:tx>
          <c:invertIfNegative val="0"/>
          <c:cat>
            <c:numRef>
              <c:f>Лист1!$A$2:$A$4</c:f>
              <c:numCache>
                <c:formatCode>General</c:formatCode>
                <c:ptCount val="3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</c:numCache>
            </c:numRef>
          </c:cat>
          <c:val>
            <c:numRef>
              <c:f>Лист1!$E$2:$E$4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38745568"/>
        <c:axId val="338744000"/>
      </c:barChart>
      <c:lineChart>
        <c:grouping val="standard"/>
        <c:varyColors val="0"/>
        <c:ser>
          <c:idx val="4"/>
          <c:order val="4"/>
          <c:tx>
            <c:strRef>
              <c:f>Лист1!$F$1</c:f>
              <c:strCache>
                <c:ptCount val="1"/>
                <c:pt idx="0">
                  <c:v>расходы</c:v>
                </c:pt>
              </c:strCache>
            </c:strRef>
          </c:tx>
          <c:spPr>
            <a:ln w="117475">
              <a:solidFill>
                <a:schemeClr val="tx2"/>
              </a:solidFill>
            </a:ln>
          </c:spPr>
          <c:marker>
            <c:symbol val="circle"/>
            <c:size val="21"/>
            <c:spPr>
              <a:solidFill>
                <a:schemeClr val="tx2"/>
              </a:solidFill>
            </c:spPr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 i="0" baseline="0"/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</c:numCache>
            </c:numRef>
          </c:cat>
          <c:val>
            <c:numRef>
              <c:f>Лист1!$F$2:$F$4</c:f>
              <c:numCache>
                <c:formatCode>General</c:formatCode>
                <c:ptCount val="3"/>
                <c:pt idx="0">
                  <c:v>682.8</c:v>
                </c:pt>
                <c:pt idx="1">
                  <c:v>651.09999999999991</c:v>
                </c:pt>
                <c:pt idx="2">
                  <c:v>646.9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38745568"/>
        <c:axId val="338744000"/>
      </c:lineChart>
      <c:catAx>
        <c:axId val="3387455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 i="0" baseline="0"/>
            </a:pPr>
            <a:endParaRPr lang="ru-RU"/>
          </a:p>
        </c:txPr>
        <c:crossAx val="338744000"/>
        <c:crosses val="autoZero"/>
        <c:auto val="1"/>
        <c:lblAlgn val="ctr"/>
        <c:lblOffset val="100"/>
        <c:noMultiLvlLbl val="0"/>
      </c:catAx>
      <c:valAx>
        <c:axId val="338744000"/>
        <c:scaling>
          <c:orientation val="minMax"/>
        </c:scaling>
        <c:delete val="1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33874556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1080162548988809"/>
          <c:y val="0.66771017590603154"/>
          <c:w val="0.77513549739684096"/>
          <c:h val="0.25372621597931783"/>
        </c:manualLayout>
      </c:layout>
      <c:overlay val="0"/>
      <c:spPr>
        <a:ln>
          <a:solidFill>
            <a:schemeClr val="tx2"/>
          </a:solidFill>
        </a:ln>
      </c:spPr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6471813442150074E-2"/>
          <c:y val="9.7174773790566479E-2"/>
          <c:w val="0.28009688112732467"/>
          <c:h val="0.86363205014258226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rgbClr val="538022"/>
            </a:solidFill>
          </c:spPr>
          <c:dPt>
            <c:idx val="0"/>
            <c:bubble3D val="0"/>
            <c:spPr>
              <a:solidFill>
                <a:srgbClr val="7EC234"/>
              </a:solidFill>
            </c:spPr>
          </c:dPt>
          <c:dPt>
            <c:idx val="1"/>
            <c:bubble3D val="0"/>
            <c:spPr>
              <a:solidFill>
                <a:srgbClr val="8888D8"/>
              </a:solidFill>
            </c:spPr>
          </c:dPt>
          <c:dPt>
            <c:idx val="2"/>
            <c:bubble3D val="0"/>
            <c:spPr>
              <a:solidFill>
                <a:srgbClr val="C00000">
                  <a:alpha val="49000"/>
                </a:srgbClr>
              </a:solidFill>
            </c:spPr>
          </c:dPt>
          <c:dLbls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2,9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Лист1!$A$2:$A$5</c:f>
              <c:strCache>
                <c:ptCount val="4"/>
                <c:pt idx="0">
                  <c:v>НДФЛ</c:v>
                </c:pt>
                <c:pt idx="1">
                  <c:v>доходы от использования имущества</c:v>
                </c:pt>
                <c:pt idx="2">
                  <c:v>налоги на совокупный доход</c:v>
                </c:pt>
                <c:pt idx="3">
                  <c:v>прочие собственные доходы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30.7</c:v>
                </c:pt>
                <c:pt idx="1">
                  <c:v>6.1</c:v>
                </c:pt>
                <c:pt idx="2">
                  <c:v>7.3</c:v>
                </c:pt>
                <c:pt idx="3">
                  <c:v>2.9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04"/>
        <c:holeSize val="50"/>
      </c:doughnutChart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7614046618536315E-2"/>
          <c:y val="5.7999277368071284E-2"/>
          <c:w val="0.58385704576242226"/>
          <c:h val="0.7895552264999451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Финансовая помощь из краевого бюджета</c:v>
                </c:pt>
              </c:strCache>
            </c:strRef>
          </c:tx>
          <c:spPr>
            <a:solidFill>
              <a:srgbClr val="C00000">
                <a:alpha val="49000"/>
              </a:srgbClr>
            </a:solidFill>
          </c:spPr>
          <c:invertIfNegative val="0"/>
          <c:dLbls>
            <c:dLbl>
              <c:idx val="4"/>
              <c:tx>
                <c:rich>
                  <a:bodyPr/>
                  <a:lstStyle/>
                  <a:p>
                    <a:r>
                      <a:rPr lang="ru-RU" baseline="0" dirty="0" smtClean="0">
                        <a:solidFill>
                          <a:schemeClr val="tx1"/>
                        </a:solidFill>
                      </a:rPr>
                      <a:t>4</a:t>
                    </a:r>
                    <a:r>
                      <a:rPr lang="en-US" baseline="0" dirty="0" smtClean="0">
                        <a:solidFill>
                          <a:schemeClr val="tx1"/>
                        </a:solidFill>
                      </a:rPr>
                      <a:t>,</a:t>
                    </a:r>
                    <a:r>
                      <a:rPr lang="ru-RU" baseline="0" dirty="0" smtClean="0">
                        <a:solidFill>
                          <a:schemeClr val="tx1"/>
                        </a:solidFill>
                      </a:rPr>
                      <a:t>4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300" b="1" baseline="0">
                    <a:solidFill>
                      <a:schemeClr val="tx1"/>
                    </a:solidFill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645.29999999999995</c:v>
                </c:pt>
                <c:pt idx="1">
                  <c:v>666.2</c:v>
                </c:pt>
                <c:pt idx="2">
                  <c:v>587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Налоговые и неналоговые доходы районного бюджета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</c:spPr>
          <c:invertIfNegative val="0"/>
          <c:dLbls>
            <c:dLbl>
              <c:idx val="4"/>
              <c:tx>
                <c:rich>
                  <a:bodyPr/>
                  <a:lstStyle/>
                  <a:p>
                    <a:r>
                      <a:rPr lang="en-US" baseline="0" dirty="0" smtClean="0">
                        <a:solidFill>
                          <a:schemeClr val="tx1"/>
                        </a:solidFill>
                      </a:rPr>
                      <a:t>12</a:t>
                    </a:r>
                    <a:r>
                      <a:rPr lang="ru-RU" baseline="0" dirty="0" smtClean="0">
                        <a:solidFill>
                          <a:schemeClr val="tx1"/>
                        </a:solidFill>
                      </a:rPr>
                      <a:t>,0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 baseline="0">
                    <a:solidFill>
                      <a:schemeClr val="tx1"/>
                    </a:solidFill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Лист1!$C$2:$C$4</c:f>
              <c:numCache>
                <c:formatCode>0.0</c:formatCode>
                <c:ptCount val="3"/>
                <c:pt idx="0">
                  <c:v>48.1</c:v>
                </c:pt>
                <c:pt idx="1">
                  <c:v>42.5</c:v>
                </c:pt>
                <c:pt idx="2">
                  <c:v>47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6"/>
        <c:overlap val="100"/>
        <c:axId val="338744392"/>
        <c:axId val="338744784"/>
      </c:barChart>
      <c:catAx>
        <c:axId val="3387443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338744784"/>
        <c:crosses val="autoZero"/>
        <c:auto val="1"/>
        <c:lblAlgn val="ctr"/>
        <c:lblOffset val="100"/>
        <c:noMultiLvlLbl val="0"/>
      </c:catAx>
      <c:valAx>
        <c:axId val="33874478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0"/>
            </a:pPr>
            <a:endParaRPr lang="ru-RU"/>
          </a:p>
        </c:txPr>
        <c:crossAx val="3387443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7306135046297921"/>
          <c:y val="0.26095521295059643"/>
          <c:w val="0.31781609993526205"/>
          <c:h val="0.64197217221868053"/>
        </c:manualLayout>
      </c:layout>
      <c:overlay val="0"/>
      <c:txPr>
        <a:bodyPr/>
        <a:lstStyle/>
        <a:p>
          <a:pPr>
            <a:defRPr sz="1000" baseline="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6816840039215915"/>
          <c:y val="0.16124810526151298"/>
          <c:w val="0.63090943111584785"/>
          <c:h val="0.7271185910959011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прочие</c:v>
                </c:pt>
              </c:strCache>
            </c:strRef>
          </c:tx>
          <c:spPr>
            <a:solidFill>
              <a:srgbClr val="5FB6BD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1,0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0.0</c:formatCode>
                <c:ptCount val="1"/>
                <c:pt idx="0">
                  <c:v>0.8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продажа земельных участков</c:v>
                </c:pt>
              </c:strCache>
            </c:strRef>
          </c:tx>
          <c:spPr>
            <a:solidFill>
              <a:srgbClr val="D60093"/>
            </a:solidFill>
          </c:spPr>
          <c:invertIfNegative val="0"/>
          <c:dLbls>
            <c:dLbl>
              <c:idx val="0"/>
              <c:spPr/>
              <c:txPr>
                <a:bodyPr/>
                <a:lstStyle/>
                <a:p>
                  <a:pPr>
                    <a:defRPr sz="1000"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0.0</c:formatCode>
                <c:ptCount val="1"/>
                <c:pt idx="0">
                  <c:v>0.5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штрафы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0.0</c:formatCode>
                <c:ptCount val="1"/>
                <c:pt idx="0">
                  <c:v>0.1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госпошлина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dLbl>
              <c:idx val="0"/>
              <c:spPr/>
              <c:txPr>
                <a:bodyPr/>
                <a:lstStyle/>
                <a:p>
                  <a:pPr>
                    <a:defRPr sz="1050"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Лист1!$E$2</c:f>
              <c:numCache>
                <c:formatCode>0.0</c:formatCode>
                <c:ptCount val="1"/>
                <c:pt idx="0">
                  <c:v>1.5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axId val="338747136"/>
        <c:axId val="338745960"/>
      </c:barChart>
      <c:valAx>
        <c:axId val="338745960"/>
        <c:scaling>
          <c:orientation val="minMax"/>
        </c:scaling>
        <c:delete val="1"/>
        <c:axPos val="b"/>
        <c:numFmt formatCode="0.0" sourceLinked="1"/>
        <c:majorTickMark val="out"/>
        <c:minorTickMark val="none"/>
        <c:tickLblPos val="none"/>
        <c:crossAx val="338747136"/>
        <c:crosses val="autoZero"/>
        <c:crossBetween val="between"/>
      </c:valAx>
      <c:catAx>
        <c:axId val="33874713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338745960"/>
        <c:crosses val="autoZero"/>
        <c:auto val="1"/>
        <c:lblAlgn val="ctr"/>
        <c:lblOffset val="100"/>
        <c:noMultiLvlLbl val="0"/>
      </c:catAx>
    </c:plotArea>
    <c:legend>
      <c:legendPos val="r"/>
      <c:layout>
        <c:manualLayout>
          <c:xMode val="edge"/>
          <c:yMode val="edge"/>
          <c:x val="0"/>
          <c:y val="0.14669768568437191"/>
          <c:w val="0.36603754553587631"/>
          <c:h val="0.85330231431562831"/>
        </c:manualLayout>
      </c:layout>
      <c:overlay val="0"/>
      <c:txPr>
        <a:bodyPr/>
        <a:lstStyle/>
        <a:p>
          <a:pPr>
            <a:defRPr sz="800" b="1" baseline="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6896867780974529E-2"/>
          <c:y val="5.7737658256887994E-2"/>
          <c:w val="0.90637845794911676"/>
          <c:h val="0.5047281272447083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консолидированный бюджет района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Лист1!$A$2:$A$9</c:f>
              <c:numCache>
                <c:formatCode>General</c:formatCode>
                <c:ptCount val="8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  <c:pt idx="7">
                  <c:v>2023</c:v>
                </c:pt>
              </c:numCache>
            </c:num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40.700000000000003</c:v>
                </c:pt>
                <c:pt idx="1">
                  <c:v>44.7</c:v>
                </c:pt>
                <c:pt idx="2">
                  <c:v>47.9</c:v>
                </c:pt>
                <c:pt idx="3">
                  <c:v>52.7</c:v>
                </c:pt>
                <c:pt idx="4">
                  <c:v>49.9</c:v>
                </c:pt>
                <c:pt idx="5" formatCode="0.0">
                  <c:v>55.4</c:v>
                </c:pt>
                <c:pt idx="6">
                  <c:v>58.5</c:v>
                </c:pt>
                <c:pt idx="7">
                  <c:v>62.1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районный бюджет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Лист1!$A$2:$A$9</c:f>
              <c:numCache>
                <c:formatCode>General</c:formatCode>
                <c:ptCount val="8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  <c:pt idx="7">
                  <c:v>2023</c:v>
                </c:pt>
              </c:numCache>
            </c:num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27.2</c:v>
                </c:pt>
                <c:pt idx="1">
                  <c:v>30.8</c:v>
                </c:pt>
                <c:pt idx="2">
                  <c:v>39.299999999999997</c:v>
                </c:pt>
                <c:pt idx="3">
                  <c:v>47.6</c:v>
                </c:pt>
                <c:pt idx="4">
                  <c:v>42.5</c:v>
                </c:pt>
                <c:pt idx="5">
                  <c:v>47</c:v>
                </c:pt>
                <c:pt idx="6">
                  <c:v>49.9</c:v>
                </c:pt>
                <c:pt idx="7">
                  <c:v>53.3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38749880"/>
        <c:axId val="338750272"/>
      </c:barChart>
      <c:catAx>
        <c:axId val="3387498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38750272"/>
        <c:crosses val="autoZero"/>
        <c:auto val="1"/>
        <c:lblAlgn val="ctr"/>
        <c:lblOffset val="100"/>
        <c:noMultiLvlLbl val="0"/>
      </c:catAx>
      <c:valAx>
        <c:axId val="338750272"/>
        <c:scaling>
          <c:orientation val="minMax"/>
        </c:scaling>
        <c:delete val="1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33874988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9.2556526286351332E-2"/>
          <c:y val="0.76817818277899252"/>
          <c:w val="0.84225459623260246"/>
          <c:h val="0.16651761275358284"/>
        </c:manualLayout>
      </c:layout>
      <c:overlay val="0"/>
      <c:spPr>
        <a:ln>
          <a:solidFill>
            <a:schemeClr val="tx2"/>
          </a:solidFill>
        </a:ln>
      </c:spPr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5485956471825194"/>
          <c:y val="0.10733449488518369"/>
          <c:w val="0.84108416372539807"/>
          <c:h val="0.84108416372539807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8"/>
          <c:dPt>
            <c:idx val="0"/>
            <c:bubble3D val="0"/>
            <c:spPr>
              <a:solidFill>
                <a:srgbClr val="60C067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68DA-4524-8636-05E8619AC454}"/>
              </c:ext>
            </c:extLst>
          </c:dPt>
          <c:dPt>
            <c:idx val="1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8DA-4524-8636-05E8619AC454}"/>
              </c:ext>
            </c:extLst>
          </c:dPt>
          <c:dPt>
            <c:idx val="2"/>
            <c:bubble3D val="0"/>
            <c:spPr>
              <a:solidFill>
                <a:srgbClr val="92D05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68DA-4524-8636-05E8619AC454}"/>
              </c:ext>
            </c:extLst>
          </c:dPt>
          <c:dPt>
            <c:idx val="3"/>
            <c:bubble3D val="0"/>
            <c:spPr>
              <a:solidFill>
                <a:schemeClr val="accent6">
                  <a:lumMod val="7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8DA-4524-8636-05E8619AC454}"/>
              </c:ext>
            </c:extLst>
          </c:dPt>
          <c:dLbls>
            <c:dLbl>
              <c:idx val="0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68DA-4524-8636-05E8619AC454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68DA-4524-8636-05E8619AC454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7.592509562429571E-2"/>
                  <c:y val="-5.0000000000000093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68DA-4524-8636-05E8619AC454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6.8750000000000339E-2"/>
                  <c:y val="-4.0624999999999988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68DA-4524-8636-05E8619AC454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налоги</c:v>
                </c:pt>
                <c:pt idx="1">
                  <c:v>МБТ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8.9</c:v>
                </c:pt>
                <c:pt idx="1">
                  <c:v>128.1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68DA-4524-8636-05E8619AC4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69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rgbClr val="00CC99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Лист1!$A$2:$A$5</c:f>
              <c:strCache>
                <c:ptCount val="4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</c:strCache>
            </c:strRef>
          </c:cat>
          <c:val>
            <c:numRef>
              <c:f>Лист1!$B$2:$B$5</c:f>
              <c:numCache>
                <c:formatCode>0.0%</c:formatCode>
                <c:ptCount val="4"/>
                <c:pt idx="0">
                  <c:v>0.69599999999999995</c:v>
                </c:pt>
                <c:pt idx="1">
                  <c:v>5.7000000000000002E-2</c:v>
                </c:pt>
                <c:pt idx="2">
                  <c:v>0.185</c:v>
                </c:pt>
                <c:pt idx="3">
                  <c:v>6.2E-2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93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Relationship Id="rId4" Type="http://schemas.openxmlformats.org/officeDocument/2006/relationships/image" Target="../media/image20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Relationship Id="rId4" Type="http://schemas.openxmlformats.org/officeDocument/2006/relationships/image" Target="../media/image2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E98058-EDE0-4D14-958D-07EE42BFCFDA}" type="doc">
      <dgm:prSet loTypeId="urn:microsoft.com/office/officeart/2005/8/layout/vList3#1" loCatId="list" qsTypeId="urn:microsoft.com/office/officeart/2005/8/quickstyle/simple1" qsCatId="simple" csTypeId="urn:microsoft.com/office/officeart/2005/8/colors/accent1_2" csCatId="accent1" phldr="1"/>
      <dgm:spPr/>
    </dgm:pt>
    <dgm:pt modelId="{417002BB-D9E3-482D-8E86-84BF52FA0D75}">
      <dgm:prSet phldrT="[Текст]" custT="1"/>
      <dgm:spPr>
        <a:solidFill>
          <a:srgbClr val="EEF8E4"/>
        </a:solidFill>
      </dgm:spPr>
      <dgm:t>
        <a:bodyPr/>
        <a:lstStyle/>
        <a:p>
          <a:pPr marL="0" marR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dirty="0" smtClean="0">
              <a:solidFill>
                <a:schemeClr val="tx1"/>
              </a:solidFill>
            </a:rPr>
            <a:t>реализация Указа Президента РФ от 07.05.2018 № 204, участие в реализации национальных проектов</a:t>
          </a:r>
          <a:endParaRPr lang="ru-RU" sz="1800" dirty="0">
            <a:solidFill>
              <a:schemeClr val="tx1"/>
            </a:solidFill>
          </a:endParaRPr>
        </a:p>
      </dgm:t>
    </dgm:pt>
    <dgm:pt modelId="{2DFB0B2C-1AAE-4E66-9F24-F55C4226BD11}" type="parTrans" cxnId="{1BF10392-9A76-4D85-BA59-26C18CE6365D}">
      <dgm:prSet/>
      <dgm:spPr/>
      <dgm:t>
        <a:bodyPr/>
        <a:lstStyle/>
        <a:p>
          <a:pPr algn="l"/>
          <a:endParaRPr lang="ru-RU" sz="1800">
            <a:solidFill>
              <a:schemeClr val="tx1"/>
            </a:solidFill>
          </a:endParaRPr>
        </a:p>
      </dgm:t>
    </dgm:pt>
    <dgm:pt modelId="{43454A74-851E-463F-9D15-ED9682D7F811}" type="sibTrans" cxnId="{1BF10392-9A76-4D85-BA59-26C18CE6365D}">
      <dgm:prSet/>
      <dgm:spPr/>
      <dgm:t>
        <a:bodyPr/>
        <a:lstStyle/>
        <a:p>
          <a:pPr algn="l"/>
          <a:endParaRPr lang="ru-RU" sz="1800">
            <a:solidFill>
              <a:schemeClr val="tx1"/>
            </a:solidFill>
          </a:endParaRPr>
        </a:p>
      </dgm:t>
    </dgm:pt>
    <dgm:pt modelId="{7B1F0444-2D72-4084-8253-249B22658913}">
      <dgm:prSet phldrT="[Текст]" custT="1"/>
      <dgm:spPr>
        <a:solidFill>
          <a:srgbClr val="EEF8E4"/>
        </a:solidFill>
      </dgm:spPr>
      <dgm:t>
        <a:bodyPr/>
        <a:lstStyle/>
        <a:p>
          <a:pPr algn="l"/>
          <a:r>
            <a:rPr lang="ru-RU" sz="1800" dirty="0" smtClean="0">
              <a:solidFill>
                <a:schemeClr val="tx1"/>
              </a:solidFill>
              <a:cs typeface="Arial" charset="0"/>
            </a:rPr>
            <a:t>обеспечение сбалансированности районного бюджета без привлечения кредитных механизмов</a:t>
          </a:r>
          <a:endParaRPr lang="ru-RU" sz="1800" dirty="0">
            <a:solidFill>
              <a:schemeClr val="tx1"/>
            </a:solidFill>
          </a:endParaRPr>
        </a:p>
      </dgm:t>
    </dgm:pt>
    <dgm:pt modelId="{896FDADC-BE69-404D-8129-3C47D362DA62}" type="parTrans" cxnId="{C8278698-86A7-489E-99DB-57D1588B6255}">
      <dgm:prSet/>
      <dgm:spPr/>
      <dgm:t>
        <a:bodyPr/>
        <a:lstStyle/>
        <a:p>
          <a:pPr algn="l"/>
          <a:endParaRPr lang="ru-RU" sz="1800">
            <a:solidFill>
              <a:schemeClr val="tx1"/>
            </a:solidFill>
          </a:endParaRPr>
        </a:p>
      </dgm:t>
    </dgm:pt>
    <dgm:pt modelId="{3DD023E1-D3A0-4DD6-A975-03F9CAF4010A}" type="sibTrans" cxnId="{C8278698-86A7-489E-99DB-57D1588B6255}">
      <dgm:prSet/>
      <dgm:spPr/>
      <dgm:t>
        <a:bodyPr/>
        <a:lstStyle/>
        <a:p>
          <a:pPr algn="l"/>
          <a:endParaRPr lang="ru-RU" sz="1800">
            <a:solidFill>
              <a:schemeClr val="tx1"/>
            </a:solidFill>
          </a:endParaRPr>
        </a:p>
      </dgm:t>
    </dgm:pt>
    <dgm:pt modelId="{9DE33E37-E9AE-4A01-8AB0-4B9F96C021D1}">
      <dgm:prSet phldrT="[Текст]" custT="1"/>
      <dgm:spPr>
        <a:solidFill>
          <a:srgbClr val="EEF8E4"/>
        </a:solidFill>
      </dgm:spPr>
      <dgm:t>
        <a:bodyPr/>
        <a:lstStyle/>
        <a:p>
          <a:pPr algn="l"/>
          <a:r>
            <a:rPr lang="ru-RU" sz="1800" dirty="0" smtClean="0">
              <a:solidFill>
                <a:schemeClr val="tx1"/>
              </a:solidFill>
            </a:rPr>
            <a:t>взаимодействие с краевыми органами власти по увеличению объема финансовой поддержки из краевого бюджета</a:t>
          </a:r>
          <a:endParaRPr lang="ru-RU" sz="1800" dirty="0">
            <a:solidFill>
              <a:schemeClr val="tx1"/>
            </a:solidFill>
          </a:endParaRPr>
        </a:p>
      </dgm:t>
    </dgm:pt>
    <dgm:pt modelId="{06B66CA9-CAD8-4A15-999B-F3146BC4A7C6}" type="parTrans" cxnId="{E88340C8-2B57-43BC-BA62-6FC8DC44A5E4}">
      <dgm:prSet/>
      <dgm:spPr/>
      <dgm:t>
        <a:bodyPr/>
        <a:lstStyle/>
        <a:p>
          <a:endParaRPr lang="ru-RU"/>
        </a:p>
      </dgm:t>
    </dgm:pt>
    <dgm:pt modelId="{726F4791-CEC6-49C7-8F97-82D970CEFC1C}" type="sibTrans" cxnId="{E88340C8-2B57-43BC-BA62-6FC8DC44A5E4}">
      <dgm:prSet/>
      <dgm:spPr/>
      <dgm:t>
        <a:bodyPr/>
        <a:lstStyle/>
        <a:p>
          <a:endParaRPr lang="ru-RU"/>
        </a:p>
      </dgm:t>
    </dgm:pt>
    <dgm:pt modelId="{5D9F5F99-6D0E-4896-8878-2D8966404D68}">
      <dgm:prSet phldrT="[Текст]" custT="1"/>
      <dgm:spPr>
        <a:solidFill>
          <a:srgbClr val="EEF8E4"/>
        </a:solidFill>
      </dgm:spPr>
      <dgm:t>
        <a:bodyPr/>
        <a:lstStyle/>
        <a:p>
          <a:pPr marL="0" marR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dirty="0" smtClean="0">
              <a:solidFill>
                <a:schemeClr val="tx1"/>
              </a:solidFill>
            </a:rPr>
            <a:t>повышение эффективности бюджетных расходов и вовлечение граждан в бюджетный процесс</a:t>
          </a:r>
        </a:p>
      </dgm:t>
    </dgm:pt>
    <dgm:pt modelId="{95491D1B-BEB9-410D-BC5E-5FD13CE84943}" type="parTrans" cxnId="{EF19E116-2228-4D2D-9858-4DCB3548B202}">
      <dgm:prSet/>
      <dgm:spPr/>
      <dgm:t>
        <a:bodyPr/>
        <a:lstStyle/>
        <a:p>
          <a:endParaRPr lang="ru-RU"/>
        </a:p>
      </dgm:t>
    </dgm:pt>
    <dgm:pt modelId="{380F7046-952C-4FC9-93DF-026C0E97FB57}" type="sibTrans" cxnId="{EF19E116-2228-4D2D-9858-4DCB3548B202}">
      <dgm:prSet/>
      <dgm:spPr/>
      <dgm:t>
        <a:bodyPr/>
        <a:lstStyle/>
        <a:p>
          <a:endParaRPr lang="ru-RU"/>
        </a:p>
      </dgm:t>
    </dgm:pt>
    <dgm:pt modelId="{6D7D99B9-C583-45A0-B30C-E3EB049DBB06}" type="pres">
      <dgm:prSet presAssocID="{FBE98058-EDE0-4D14-958D-07EE42BFCFDA}" presName="linearFlow" presStyleCnt="0">
        <dgm:presLayoutVars>
          <dgm:dir/>
          <dgm:resizeHandles val="exact"/>
        </dgm:presLayoutVars>
      </dgm:prSet>
      <dgm:spPr/>
    </dgm:pt>
    <dgm:pt modelId="{DED894B3-1258-4D7C-BEE5-5A9A3F53B5FA}" type="pres">
      <dgm:prSet presAssocID="{417002BB-D9E3-482D-8E86-84BF52FA0D75}" presName="composite" presStyleCnt="0"/>
      <dgm:spPr/>
    </dgm:pt>
    <dgm:pt modelId="{CC329BB4-3FEC-49EF-986E-C88CE2F38142}" type="pres">
      <dgm:prSet presAssocID="{417002BB-D9E3-482D-8E86-84BF52FA0D75}" presName="imgShp" presStyleLbl="fgImgPlace1" presStyleIdx="0" presStyleCnt="4" custLinFactNeighborX="35477" custLinFactNeighborY="9069"/>
      <dgm:spPr>
        <a:blipFill rotWithShape="1">
          <a:blip xmlns:r="http://schemas.openxmlformats.org/officeDocument/2006/relationships" r:embed="rId1"/>
          <a:stretch>
            <a:fillRect/>
          </a:stretch>
        </a:blipFill>
        <a:ln>
          <a:solidFill>
            <a:schemeClr val="accent1">
              <a:lumMod val="75000"/>
            </a:schemeClr>
          </a:solidFill>
        </a:ln>
      </dgm:spPr>
    </dgm:pt>
    <dgm:pt modelId="{D3264B10-1EDF-49D2-86F4-8B3DAC237EB1}" type="pres">
      <dgm:prSet presAssocID="{417002BB-D9E3-482D-8E86-84BF52FA0D75}" presName="txShp" presStyleLbl="node1" presStyleIdx="0" presStyleCnt="4" custScaleX="77394" custLinFactNeighborX="3441" custLinFactNeighborY="90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C55E7E-92D4-40CC-80F3-E5982333511E}" type="pres">
      <dgm:prSet presAssocID="{43454A74-851E-463F-9D15-ED9682D7F811}" presName="spacing" presStyleCnt="0"/>
      <dgm:spPr/>
    </dgm:pt>
    <dgm:pt modelId="{7B4F39AE-2B60-468A-8BB3-FB4F03C27FC4}" type="pres">
      <dgm:prSet presAssocID="{5D9F5F99-6D0E-4896-8878-2D8966404D68}" presName="composite" presStyleCnt="0"/>
      <dgm:spPr/>
    </dgm:pt>
    <dgm:pt modelId="{3DB49D01-4DE4-4F2B-900F-3A5073120381}" type="pres">
      <dgm:prSet presAssocID="{5D9F5F99-6D0E-4896-8878-2D8966404D68}" presName="imgShp" presStyleLbl="fgImgPlace1" presStyleIdx="1" presStyleCnt="4" custLinFactNeighborX="37630" custLinFactNeighborY="-2756"/>
      <dgm:spPr>
        <a:blipFill rotWithShape="1">
          <a:blip xmlns:r="http://schemas.openxmlformats.org/officeDocument/2006/relationships" r:embed="rId2"/>
          <a:stretch>
            <a:fillRect/>
          </a:stretch>
        </a:blipFill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endParaRPr lang="ru-RU"/>
        </a:p>
      </dgm:t>
    </dgm:pt>
    <dgm:pt modelId="{16B55F4F-E259-491D-AE18-4B822EC8CF77}" type="pres">
      <dgm:prSet presAssocID="{5D9F5F99-6D0E-4896-8878-2D8966404D68}" presName="txShp" presStyleLbl="node1" presStyleIdx="1" presStyleCnt="4" custScaleX="77425" custLinFactNeighborX="3464" custLinFactNeighborY="-27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D07E88-1BCE-44E5-8CC1-621287110032}" type="pres">
      <dgm:prSet presAssocID="{380F7046-952C-4FC9-93DF-026C0E97FB57}" presName="spacing" presStyleCnt="0"/>
      <dgm:spPr/>
    </dgm:pt>
    <dgm:pt modelId="{3A3C9104-422C-48D2-B732-74362848D84C}" type="pres">
      <dgm:prSet presAssocID="{9DE33E37-E9AE-4A01-8AB0-4B9F96C021D1}" presName="composite" presStyleCnt="0"/>
      <dgm:spPr/>
    </dgm:pt>
    <dgm:pt modelId="{7F2B89FE-6B62-44DE-B32F-5E65167A3011}" type="pres">
      <dgm:prSet presAssocID="{9DE33E37-E9AE-4A01-8AB0-4B9F96C021D1}" presName="imgShp" presStyleLbl="fgImgPlace1" presStyleIdx="2" presStyleCnt="4" custLinFactNeighborX="30758" custLinFactNeighborY="4595"/>
      <dgm:spPr>
        <a:blipFill rotWithShape="1">
          <a:blip xmlns:r="http://schemas.openxmlformats.org/officeDocument/2006/relationships" r:embed="rId3"/>
          <a:stretch>
            <a:fillRect/>
          </a:stretch>
        </a:blipFill>
        <a:ln>
          <a:solidFill>
            <a:schemeClr val="accent1">
              <a:lumMod val="75000"/>
            </a:schemeClr>
          </a:solidFill>
        </a:ln>
      </dgm:spPr>
    </dgm:pt>
    <dgm:pt modelId="{8B097C55-B118-4B85-A563-E24BB3A7E24D}" type="pres">
      <dgm:prSet presAssocID="{9DE33E37-E9AE-4A01-8AB0-4B9F96C021D1}" presName="txShp" presStyleLbl="node1" presStyleIdx="2" presStyleCnt="4" custScaleX="77394" custLinFactNeighborX="3441" custLinFactNeighborY="45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C3FDAC-EF13-4AD6-B7F4-E25A814F3B9A}" type="pres">
      <dgm:prSet presAssocID="{726F4791-CEC6-49C7-8F97-82D970CEFC1C}" presName="spacing" presStyleCnt="0"/>
      <dgm:spPr/>
    </dgm:pt>
    <dgm:pt modelId="{D203D2E0-6D25-433A-AFF4-0D0534FB6D5B}" type="pres">
      <dgm:prSet presAssocID="{7B1F0444-2D72-4084-8253-249B22658913}" presName="composite" presStyleCnt="0"/>
      <dgm:spPr/>
    </dgm:pt>
    <dgm:pt modelId="{E5184EB9-05DE-4660-94D1-7DFAD40000E1}" type="pres">
      <dgm:prSet presAssocID="{7B1F0444-2D72-4084-8253-249B22658913}" presName="imgShp" presStyleLbl="fgImgPlace1" presStyleIdx="3" presStyleCnt="4" custScaleX="104881" custScaleY="110350" custLinFactNeighborX="34809" custLinFactNeighborY="-3659"/>
      <dgm:spPr>
        <a:blipFill rotWithShape="0">
          <a:blip xmlns:r="http://schemas.openxmlformats.org/officeDocument/2006/relationships" r:embed="rId4"/>
          <a:stretch>
            <a:fillRect/>
          </a:stretch>
        </a:blipFill>
        <a:ln>
          <a:solidFill>
            <a:schemeClr val="accent1">
              <a:lumMod val="75000"/>
            </a:schemeClr>
          </a:solidFill>
        </a:ln>
      </dgm:spPr>
    </dgm:pt>
    <dgm:pt modelId="{39F0087F-9F26-41BF-98AB-B8666F9F041B}" type="pres">
      <dgm:prSet presAssocID="{7B1F0444-2D72-4084-8253-249B22658913}" presName="txShp" presStyleLbl="node1" presStyleIdx="3" presStyleCnt="4" custScaleX="77394" custLinFactNeighborX="3295" custLinFactNeighborY="-16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20E6D93-90EC-49C7-BB44-EA4AB04AE37E}" type="presOf" srcId="{417002BB-D9E3-482D-8E86-84BF52FA0D75}" destId="{D3264B10-1EDF-49D2-86F4-8B3DAC237EB1}" srcOrd="0" destOrd="0" presId="urn:microsoft.com/office/officeart/2005/8/layout/vList3#1"/>
    <dgm:cxn modelId="{F9FC7F92-52E4-4A40-A054-CD589229F9DF}" type="presOf" srcId="{FBE98058-EDE0-4D14-958D-07EE42BFCFDA}" destId="{6D7D99B9-C583-45A0-B30C-E3EB049DBB06}" srcOrd="0" destOrd="0" presId="urn:microsoft.com/office/officeart/2005/8/layout/vList3#1"/>
    <dgm:cxn modelId="{1BF10392-9A76-4D85-BA59-26C18CE6365D}" srcId="{FBE98058-EDE0-4D14-958D-07EE42BFCFDA}" destId="{417002BB-D9E3-482D-8E86-84BF52FA0D75}" srcOrd="0" destOrd="0" parTransId="{2DFB0B2C-1AAE-4E66-9F24-F55C4226BD11}" sibTransId="{43454A74-851E-463F-9D15-ED9682D7F811}"/>
    <dgm:cxn modelId="{E88340C8-2B57-43BC-BA62-6FC8DC44A5E4}" srcId="{FBE98058-EDE0-4D14-958D-07EE42BFCFDA}" destId="{9DE33E37-E9AE-4A01-8AB0-4B9F96C021D1}" srcOrd="2" destOrd="0" parTransId="{06B66CA9-CAD8-4A15-999B-F3146BC4A7C6}" sibTransId="{726F4791-CEC6-49C7-8F97-82D970CEFC1C}"/>
    <dgm:cxn modelId="{C8278698-86A7-489E-99DB-57D1588B6255}" srcId="{FBE98058-EDE0-4D14-958D-07EE42BFCFDA}" destId="{7B1F0444-2D72-4084-8253-249B22658913}" srcOrd="3" destOrd="0" parTransId="{896FDADC-BE69-404D-8129-3C47D362DA62}" sibTransId="{3DD023E1-D3A0-4DD6-A975-03F9CAF4010A}"/>
    <dgm:cxn modelId="{EF19E116-2228-4D2D-9858-4DCB3548B202}" srcId="{FBE98058-EDE0-4D14-958D-07EE42BFCFDA}" destId="{5D9F5F99-6D0E-4896-8878-2D8966404D68}" srcOrd="1" destOrd="0" parTransId="{95491D1B-BEB9-410D-BC5E-5FD13CE84943}" sibTransId="{380F7046-952C-4FC9-93DF-026C0E97FB57}"/>
    <dgm:cxn modelId="{0BF7D2CD-C52D-48EA-9E5E-F9F2BAABB13A}" type="presOf" srcId="{7B1F0444-2D72-4084-8253-249B22658913}" destId="{39F0087F-9F26-41BF-98AB-B8666F9F041B}" srcOrd="0" destOrd="0" presId="urn:microsoft.com/office/officeart/2005/8/layout/vList3#1"/>
    <dgm:cxn modelId="{D5BC692A-F186-41ED-8102-DB507B9CB43D}" type="presOf" srcId="{5D9F5F99-6D0E-4896-8878-2D8966404D68}" destId="{16B55F4F-E259-491D-AE18-4B822EC8CF77}" srcOrd="0" destOrd="0" presId="urn:microsoft.com/office/officeart/2005/8/layout/vList3#1"/>
    <dgm:cxn modelId="{B73E5BEC-8209-4F04-AC3E-D3B3D25FE4EA}" type="presOf" srcId="{9DE33E37-E9AE-4A01-8AB0-4B9F96C021D1}" destId="{8B097C55-B118-4B85-A563-E24BB3A7E24D}" srcOrd="0" destOrd="0" presId="urn:microsoft.com/office/officeart/2005/8/layout/vList3#1"/>
    <dgm:cxn modelId="{C4F6050E-0211-4560-A014-D3CB5EA639EE}" type="presParOf" srcId="{6D7D99B9-C583-45A0-B30C-E3EB049DBB06}" destId="{DED894B3-1258-4D7C-BEE5-5A9A3F53B5FA}" srcOrd="0" destOrd="0" presId="urn:microsoft.com/office/officeart/2005/8/layout/vList3#1"/>
    <dgm:cxn modelId="{58029E57-C0A8-41B6-B81D-33F9B8D0FCA7}" type="presParOf" srcId="{DED894B3-1258-4D7C-BEE5-5A9A3F53B5FA}" destId="{CC329BB4-3FEC-49EF-986E-C88CE2F38142}" srcOrd="0" destOrd="0" presId="urn:microsoft.com/office/officeart/2005/8/layout/vList3#1"/>
    <dgm:cxn modelId="{32132052-5F60-4DC7-94F7-BB797FB1DEF1}" type="presParOf" srcId="{DED894B3-1258-4D7C-BEE5-5A9A3F53B5FA}" destId="{D3264B10-1EDF-49D2-86F4-8B3DAC237EB1}" srcOrd="1" destOrd="0" presId="urn:microsoft.com/office/officeart/2005/8/layout/vList3#1"/>
    <dgm:cxn modelId="{E4FE5F72-370A-408D-93B9-F5B038EDA0A3}" type="presParOf" srcId="{6D7D99B9-C583-45A0-B30C-E3EB049DBB06}" destId="{96C55E7E-92D4-40CC-80F3-E5982333511E}" srcOrd="1" destOrd="0" presId="urn:microsoft.com/office/officeart/2005/8/layout/vList3#1"/>
    <dgm:cxn modelId="{9035773F-34AD-4D93-A731-6ABCA55891E2}" type="presParOf" srcId="{6D7D99B9-C583-45A0-B30C-E3EB049DBB06}" destId="{7B4F39AE-2B60-468A-8BB3-FB4F03C27FC4}" srcOrd="2" destOrd="0" presId="urn:microsoft.com/office/officeart/2005/8/layout/vList3#1"/>
    <dgm:cxn modelId="{570D6CD6-F5EC-42D1-BE38-943206ED5B1F}" type="presParOf" srcId="{7B4F39AE-2B60-468A-8BB3-FB4F03C27FC4}" destId="{3DB49D01-4DE4-4F2B-900F-3A5073120381}" srcOrd="0" destOrd="0" presId="urn:microsoft.com/office/officeart/2005/8/layout/vList3#1"/>
    <dgm:cxn modelId="{BD7AA47D-3CBE-47E3-A37A-9AED32E8FC32}" type="presParOf" srcId="{7B4F39AE-2B60-468A-8BB3-FB4F03C27FC4}" destId="{16B55F4F-E259-491D-AE18-4B822EC8CF77}" srcOrd="1" destOrd="0" presId="urn:microsoft.com/office/officeart/2005/8/layout/vList3#1"/>
    <dgm:cxn modelId="{E5499F12-3EFF-4B5F-A220-6D4F5984B099}" type="presParOf" srcId="{6D7D99B9-C583-45A0-B30C-E3EB049DBB06}" destId="{90D07E88-1BCE-44E5-8CC1-621287110032}" srcOrd="3" destOrd="0" presId="urn:microsoft.com/office/officeart/2005/8/layout/vList3#1"/>
    <dgm:cxn modelId="{D6FEFAB1-EA58-45A6-AAA5-6010281A3F0A}" type="presParOf" srcId="{6D7D99B9-C583-45A0-B30C-E3EB049DBB06}" destId="{3A3C9104-422C-48D2-B732-74362848D84C}" srcOrd="4" destOrd="0" presId="urn:microsoft.com/office/officeart/2005/8/layout/vList3#1"/>
    <dgm:cxn modelId="{C8AD6F7A-70DD-4865-AB2F-5E994BCE0DE3}" type="presParOf" srcId="{3A3C9104-422C-48D2-B732-74362848D84C}" destId="{7F2B89FE-6B62-44DE-B32F-5E65167A3011}" srcOrd="0" destOrd="0" presId="urn:microsoft.com/office/officeart/2005/8/layout/vList3#1"/>
    <dgm:cxn modelId="{7D87B944-B86C-4920-BF30-932FF33A8871}" type="presParOf" srcId="{3A3C9104-422C-48D2-B732-74362848D84C}" destId="{8B097C55-B118-4B85-A563-E24BB3A7E24D}" srcOrd="1" destOrd="0" presId="urn:microsoft.com/office/officeart/2005/8/layout/vList3#1"/>
    <dgm:cxn modelId="{2B883BD2-C2E4-4EB0-94E4-8A1AAF280045}" type="presParOf" srcId="{6D7D99B9-C583-45A0-B30C-E3EB049DBB06}" destId="{60C3FDAC-EF13-4AD6-B7F4-E25A814F3B9A}" srcOrd="5" destOrd="0" presId="urn:microsoft.com/office/officeart/2005/8/layout/vList3#1"/>
    <dgm:cxn modelId="{ABB9C95A-EEB2-46A4-B34F-354AB11B9119}" type="presParOf" srcId="{6D7D99B9-C583-45A0-B30C-E3EB049DBB06}" destId="{D203D2E0-6D25-433A-AFF4-0D0534FB6D5B}" srcOrd="6" destOrd="0" presId="urn:microsoft.com/office/officeart/2005/8/layout/vList3#1"/>
    <dgm:cxn modelId="{A9B2F642-B9CC-4949-8918-153815D6CD24}" type="presParOf" srcId="{D203D2E0-6D25-433A-AFF4-0D0534FB6D5B}" destId="{E5184EB9-05DE-4660-94D1-7DFAD40000E1}" srcOrd="0" destOrd="0" presId="urn:microsoft.com/office/officeart/2005/8/layout/vList3#1"/>
    <dgm:cxn modelId="{26D1D5A7-2AB9-4BF4-A77B-620FC4E9ED54}" type="presParOf" srcId="{D203D2E0-6D25-433A-AFF4-0D0534FB6D5B}" destId="{39F0087F-9F26-41BF-98AB-B8666F9F041B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264B10-1EDF-49D2-86F4-8B3DAC237EB1}">
      <dsp:nvSpPr>
        <dsp:cNvPr id="0" name=""/>
        <dsp:cNvSpPr/>
      </dsp:nvSpPr>
      <dsp:spPr>
        <a:xfrm rot="10800000">
          <a:off x="4104479" y="93065"/>
          <a:ext cx="6540427" cy="1009209"/>
        </a:xfrm>
        <a:prstGeom prst="homePlate">
          <a:avLst/>
        </a:prstGeom>
        <a:solidFill>
          <a:srgbClr val="EEF8E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5033" tIns="68580" rIns="128016" bIns="6858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kern="1200" dirty="0" smtClean="0">
              <a:solidFill>
                <a:schemeClr val="tx1"/>
              </a:solidFill>
            </a:rPr>
            <a:t>реализация Указа Президента РФ от 07.05.2018 № 204, участие в реализации национальных проектов</a:t>
          </a:r>
          <a:endParaRPr lang="ru-RU" sz="1800" kern="1200" dirty="0">
            <a:solidFill>
              <a:schemeClr val="tx1"/>
            </a:solidFill>
          </a:endParaRPr>
        </a:p>
      </dsp:txBody>
      <dsp:txXfrm rot="10800000">
        <a:off x="4356781" y="93065"/>
        <a:ext cx="6288125" cy="1009209"/>
      </dsp:txXfrm>
    </dsp:sp>
    <dsp:sp modelId="{CC329BB4-3FEC-49EF-986E-C88CE2F38142}">
      <dsp:nvSpPr>
        <dsp:cNvPr id="0" name=""/>
        <dsp:cNvSpPr/>
      </dsp:nvSpPr>
      <dsp:spPr>
        <a:xfrm>
          <a:off x="2711922" y="93065"/>
          <a:ext cx="1009209" cy="1009209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B55F4F-E259-491D-AE18-4B822EC8CF77}">
      <dsp:nvSpPr>
        <dsp:cNvPr id="0" name=""/>
        <dsp:cNvSpPr/>
      </dsp:nvSpPr>
      <dsp:spPr>
        <a:xfrm rot="10800000">
          <a:off x="4104458" y="1281665"/>
          <a:ext cx="6543047" cy="1009209"/>
        </a:xfrm>
        <a:prstGeom prst="homePlate">
          <a:avLst/>
        </a:prstGeom>
        <a:solidFill>
          <a:srgbClr val="EEF8E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5033" tIns="68580" rIns="128016" bIns="6858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kern="1200" dirty="0" smtClean="0">
              <a:solidFill>
                <a:schemeClr val="tx1"/>
              </a:solidFill>
            </a:rPr>
            <a:t>повышение эффективности бюджетных расходов и вовлечение граждан в бюджетный процесс</a:t>
          </a:r>
        </a:p>
      </dsp:txBody>
      <dsp:txXfrm rot="10800000">
        <a:off x="4356760" y="1281665"/>
        <a:ext cx="6290745" cy="1009209"/>
      </dsp:txXfrm>
    </dsp:sp>
    <dsp:sp modelId="{3DB49D01-4DE4-4F2B-900F-3A5073120381}">
      <dsp:nvSpPr>
        <dsp:cNvPr id="0" name=""/>
        <dsp:cNvSpPr/>
      </dsp:nvSpPr>
      <dsp:spPr>
        <a:xfrm>
          <a:off x="2732996" y="1281665"/>
          <a:ext cx="1009209" cy="1009209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097C55-B118-4B85-A563-E24BB3A7E24D}">
      <dsp:nvSpPr>
        <dsp:cNvPr id="0" name=""/>
        <dsp:cNvSpPr/>
      </dsp:nvSpPr>
      <dsp:spPr>
        <a:xfrm rot="10800000">
          <a:off x="4104479" y="2663791"/>
          <a:ext cx="6540427" cy="1009209"/>
        </a:xfrm>
        <a:prstGeom prst="homePlate">
          <a:avLst/>
        </a:prstGeom>
        <a:solidFill>
          <a:srgbClr val="EEF8E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5033" tIns="68580" rIns="128016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</a:rPr>
            <a:t>взаимодействие с краевыми органами власти по увеличению объема финансовой поддержки из краевого бюджета</a:t>
          </a:r>
          <a:endParaRPr lang="ru-RU" sz="1800" kern="1200" dirty="0">
            <a:solidFill>
              <a:schemeClr val="tx1"/>
            </a:solidFill>
          </a:endParaRPr>
        </a:p>
      </dsp:txBody>
      <dsp:txXfrm rot="10800000">
        <a:off x="4356781" y="2663791"/>
        <a:ext cx="6288125" cy="1009209"/>
      </dsp:txXfrm>
    </dsp:sp>
    <dsp:sp modelId="{7F2B89FE-6B62-44DE-B32F-5E65167A3011}">
      <dsp:nvSpPr>
        <dsp:cNvPr id="0" name=""/>
        <dsp:cNvSpPr/>
      </dsp:nvSpPr>
      <dsp:spPr>
        <a:xfrm>
          <a:off x="2664298" y="2663791"/>
          <a:ext cx="1009209" cy="1009209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F0087F-9F26-41BF-98AB-B8666F9F041B}">
      <dsp:nvSpPr>
        <dsp:cNvPr id="0" name=""/>
        <dsp:cNvSpPr/>
      </dsp:nvSpPr>
      <dsp:spPr>
        <a:xfrm rot="10800000">
          <a:off x="4104456" y="3960437"/>
          <a:ext cx="6540427" cy="1009209"/>
        </a:xfrm>
        <a:prstGeom prst="homePlate">
          <a:avLst/>
        </a:prstGeom>
        <a:solidFill>
          <a:srgbClr val="EEF8E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5033" tIns="68580" rIns="128016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cs typeface="Arial" charset="0"/>
            </a:rPr>
            <a:t>обеспечение сбалансированности районного бюджета без привлечения кредитных механизмов</a:t>
          </a:r>
          <a:endParaRPr lang="ru-RU" sz="1800" kern="1200" dirty="0">
            <a:solidFill>
              <a:schemeClr val="tx1"/>
            </a:solidFill>
          </a:endParaRPr>
        </a:p>
      </dsp:txBody>
      <dsp:txXfrm rot="10800000">
        <a:off x="4356758" y="3960437"/>
        <a:ext cx="6288125" cy="1009209"/>
      </dsp:txXfrm>
    </dsp:sp>
    <dsp:sp modelId="{E5184EB9-05DE-4660-94D1-7DFAD40000E1}">
      <dsp:nvSpPr>
        <dsp:cNvPr id="0" name=""/>
        <dsp:cNvSpPr/>
      </dsp:nvSpPr>
      <dsp:spPr>
        <a:xfrm>
          <a:off x="2692866" y="3888430"/>
          <a:ext cx="1058468" cy="1113662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0.2973</cdr:x>
      <cdr:y>0.69444</cdr:y>
    </cdr:from>
    <cdr:to>
      <cdr:x>0.50421</cdr:x>
      <cdr:y>0.86111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76286" y="1800188"/>
          <a:ext cx="1653805" cy="4320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400" dirty="0" smtClean="0"/>
            <a:t>65,3%             НДФЛ</a:t>
          </a:r>
          <a:endParaRPr lang="ru-RU" sz="1400" dirty="0"/>
        </a:p>
      </cdr:txBody>
    </cdr:sp>
  </cdr:relSizeAnchor>
  <cdr:relSizeAnchor xmlns:cdr="http://schemas.openxmlformats.org/drawingml/2006/chartDrawing">
    <cdr:from>
      <cdr:x>0.2185</cdr:x>
      <cdr:y>0.81128</cdr:y>
    </cdr:from>
    <cdr:to>
      <cdr:x>0.51772</cdr:x>
      <cdr:y>0.81658</cdr:y>
    </cdr:to>
    <cdr:sp macro="" textlink="">
      <cdr:nvSpPr>
        <cdr:cNvPr id="7" name="Прямая соединительная линия 6"/>
        <cdr:cNvSpPr/>
      </cdr:nvSpPr>
      <cdr:spPr>
        <a:xfrm xmlns:a="http://schemas.openxmlformats.org/drawingml/2006/main" flipV="1">
          <a:off x="1746449" y="2103071"/>
          <a:ext cx="2391630" cy="13736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chemeClr val="tx1"/>
          </a:solidFill>
          <a:prstDash val="lg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0.32432</cdr:x>
      <cdr:y>0.47222</cdr:y>
    </cdr:from>
    <cdr:to>
      <cdr:x>0.91892</cdr:x>
      <cdr:y>0.63889</cdr:y>
    </cdr:to>
    <cdr:sp macro="" textlink="">
      <cdr:nvSpPr>
        <cdr:cNvPr id="9" name="TextBox 1"/>
        <cdr:cNvSpPr txBox="1"/>
      </cdr:nvSpPr>
      <cdr:spPr>
        <a:xfrm xmlns:a="http://schemas.openxmlformats.org/drawingml/2006/main">
          <a:off x="2592288" y="1224136"/>
          <a:ext cx="4752572" cy="4320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Arial"/>
            </a:defRPr>
          </a:lvl1pPr>
          <a:lvl2pPr marL="457200" indent="0">
            <a:defRPr sz="1100">
              <a:latin typeface="Arial"/>
            </a:defRPr>
          </a:lvl2pPr>
          <a:lvl3pPr marL="914400" indent="0">
            <a:defRPr sz="1100">
              <a:latin typeface="Arial"/>
            </a:defRPr>
          </a:lvl3pPr>
          <a:lvl4pPr marL="1371600" indent="0">
            <a:defRPr sz="1100">
              <a:latin typeface="Arial"/>
            </a:defRPr>
          </a:lvl4pPr>
          <a:lvl5pPr marL="1828800" indent="0">
            <a:defRPr sz="1100">
              <a:latin typeface="Arial"/>
            </a:defRPr>
          </a:lvl5pPr>
          <a:lvl6pPr marL="2286000" indent="0">
            <a:defRPr sz="1100">
              <a:latin typeface="Arial"/>
            </a:defRPr>
          </a:lvl6pPr>
          <a:lvl7pPr marL="2743200" indent="0">
            <a:defRPr sz="1100">
              <a:latin typeface="Arial"/>
            </a:defRPr>
          </a:lvl7pPr>
          <a:lvl8pPr marL="3200400" indent="0">
            <a:defRPr sz="1100">
              <a:latin typeface="Arial"/>
            </a:defRPr>
          </a:lvl8pPr>
          <a:lvl9pPr marL="3657600" indent="0">
            <a:defRPr sz="1100">
              <a:latin typeface="Arial"/>
            </a:defRPr>
          </a:lvl9pPr>
        </a:lstStyle>
        <a:p xmlns:a="http://schemas.openxmlformats.org/drawingml/2006/main">
          <a:endParaRPr lang="ru-RU" sz="1400" dirty="0"/>
        </a:p>
      </cdr:txBody>
    </cdr:sp>
  </cdr:relSizeAnchor>
  <cdr:relSizeAnchor xmlns:cdr="http://schemas.openxmlformats.org/drawingml/2006/chartDrawing">
    <cdr:from>
      <cdr:x>0.50238</cdr:x>
      <cdr:y>0.5906</cdr:y>
    </cdr:from>
    <cdr:to>
      <cdr:x>0.98886</cdr:x>
      <cdr:y>0.75726</cdr:y>
    </cdr:to>
    <cdr:sp macro="" textlink="">
      <cdr:nvSpPr>
        <cdr:cNvPr id="11" name="TextBox 1"/>
        <cdr:cNvSpPr txBox="1"/>
      </cdr:nvSpPr>
      <cdr:spPr>
        <a:xfrm xmlns:a="http://schemas.openxmlformats.org/drawingml/2006/main">
          <a:off x="4015494" y="1531008"/>
          <a:ext cx="3888380" cy="4320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Arial"/>
            </a:defRPr>
          </a:lvl1pPr>
          <a:lvl2pPr marL="457200" indent="0">
            <a:defRPr sz="1100">
              <a:latin typeface="Arial"/>
            </a:defRPr>
          </a:lvl2pPr>
          <a:lvl3pPr marL="914400" indent="0">
            <a:defRPr sz="1100">
              <a:latin typeface="Arial"/>
            </a:defRPr>
          </a:lvl3pPr>
          <a:lvl4pPr marL="1371600" indent="0">
            <a:defRPr sz="1100">
              <a:latin typeface="Arial"/>
            </a:defRPr>
          </a:lvl4pPr>
          <a:lvl5pPr marL="1828800" indent="0">
            <a:defRPr sz="1100">
              <a:latin typeface="Arial"/>
            </a:defRPr>
          </a:lvl5pPr>
          <a:lvl6pPr marL="2286000" indent="0">
            <a:defRPr sz="1100">
              <a:latin typeface="Arial"/>
            </a:defRPr>
          </a:lvl6pPr>
          <a:lvl7pPr marL="2743200" indent="0">
            <a:defRPr sz="1100">
              <a:latin typeface="Arial"/>
            </a:defRPr>
          </a:lvl7pPr>
          <a:lvl8pPr marL="3200400" indent="0">
            <a:defRPr sz="1100">
              <a:latin typeface="Arial"/>
            </a:defRPr>
          </a:lvl8pPr>
          <a:lvl9pPr marL="3657600" indent="0">
            <a:defRPr sz="1100">
              <a:latin typeface="Arial"/>
            </a:defRPr>
          </a:lvl9pPr>
        </a:lstStyle>
        <a:p xmlns:a="http://schemas.openxmlformats.org/drawingml/2006/main">
          <a:r>
            <a:rPr lang="ru-RU" sz="1400" dirty="0" smtClean="0">
              <a:latin typeface="Times New Roman" pitchFamily="18" charset="0"/>
            </a:rPr>
            <a:t>6,2%   Прочие собственные доходы</a:t>
          </a:r>
          <a:endParaRPr lang="ru-RU" sz="1400" dirty="0">
            <a:latin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0.2973</cdr:x>
      <cdr:y>0.16667</cdr:y>
    </cdr:from>
    <cdr:to>
      <cdr:x>0.37838</cdr:x>
      <cdr:y>0.27779</cdr:y>
    </cdr:to>
    <cdr:sp macro="" textlink="">
      <cdr:nvSpPr>
        <cdr:cNvPr id="12" name="TextBox 1"/>
        <cdr:cNvSpPr txBox="1"/>
      </cdr:nvSpPr>
      <cdr:spPr>
        <a:xfrm xmlns:a="http://schemas.openxmlformats.org/drawingml/2006/main">
          <a:off x="2376264" y="432048"/>
          <a:ext cx="648063" cy="2880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Arial"/>
            </a:defRPr>
          </a:lvl1pPr>
          <a:lvl2pPr marL="457200" indent="0">
            <a:defRPr sz="1100">
              <a:latin typeface="Arial"/>
            </a:defRPr>
          </a:lvl2pPr>
          <a:lvl3pPr marL="914400" indent="0">
            <a:defRPr sz="1100">
              <a:latin typeface="Arial"/>
            </a:defRPr>
          </a:lvl3pPr>
          <a:lvl4pPr marL="1371600" indent="0">
            <a:defRPr sz="1100">
              <a:latin typeface="Arial"/>
            </a:defRPr>
          </a:lvl4pPr>
          <a:lvl5pPr marL="1828800" indent="0">
            <a:defRPr sz="1100">
              <a:latin typeface="Arial"/>
            </a:defRPr>
          </a:lvl5pPr>
          <a:lvl6pPr marL="2286000" indent="0">
            <a:defRPr sz="1100">
              <a:latin typeface="Arial"/>
            </a:defRPr>
          </a:lvl6pPr>
          <a:lvl7pPr marL="2743200" indent="0">
            <a:defRPr sz="1100">
              <a:latin typeface="Arial"/>
            </a:defRPr>
          </a:lvl7pPr>
          <a:lvl8pPr marL="3200400" indent="0">
            <a:defRPr sz="1100">
              <a:latin typeface="Arial"/>
            </a:defRPr>
          </a:lvl8pPr>
          <a:lvl9pPr marL="3657600" indent="0">
            <a:defRPr sz="1100">
              <a:latin typeface="Arial"/>
            </a:defRPr>
          </a:lvl9pPr>
        </a:lstStyle>
        <a:p xmlns:a="http://schemas.openxmlformats.org/drawingml/2006/main">
          <a:endParaRPr lang="ru-RU" sz="1400" dirty="0"/>
        </a:p>
      </cdr:txBody>
    </cdr:sp>
  </cdr:relSizeAnchor>
  <cdr:relSizeAnchor xmlns:cdr="http://schemas.openxmlformats.org/drawingml/2006/chartDrawing">
    <cdr:from>
      <cdr:x>0</cdr:x>
      <cdr:y>0</cdr:y>
    </cdr:from>
    <cdr:to>
      <cdr:x>0.36937</cdr:x>
      <cdr:y>0.16667</cdr:y>
    </cdr:to>
    <cdr:sp macro="" textlink="">
      <cdr:nvSpPr>
        <cdr:cNvPr id="8" name="TextBox 1"/>
        <cdr:cNvSpPr txBox="1"/>
      </cdr:nvSpPr>
      <cdr:spPr>
        <a:xfrm xmlns:a="http://schemas.openxmlformats.org/drawingml/2006/main">
          <a:off x="0" y="0"/>
          <a:ext cx="2952328" cy="4320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400" dirty="0" smtClean="0"/>
            <a:t>13,0%  Доходы от использования имущества</a:t>
          </a:r>
          <a:endParaRPr lang="ru-RU" sz="1400" dirty="0"/>
        </a:p>
      </cdr:txBody>
    </cdr:sp>
  </cdr:relSizeAnchor>
  <cdr:relSizeAnchor xmlns:cdr="http://schemas.openxmlformats.org/drawingml/2006/chartDrawing">
    <cdr:from>
      <cdr:x>0.41678</cdr:x>
      <cdr:y>0.03188</cdr:y>
    </cdr:from>
    <cdr:to>
      <cdr:x>0.6327</cdr:x>
      <cdr:y>0.19855</cdr:y>
    </cdr:to>
    <cdr:sp macro="" textlink="">
      <cdr:nvSpPr>
        <cdr:cNvPr id="10" name="TextBox 1"/>
        <cdr:cNvSpPr txBox="1"/>
      </cdr:nvSpPr>
      <cdr:spPr>
        <a:xfrm xmlns:a="http://schemas.openxmlformats.org/drawingml/2006/main">
          <a:off x="3331294" y="82649"/>
          <a:ext cx="1725835" cy="4320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400" dirty="0" smtClean="0"/>
            <a:t>15,5%  Налоги на совокупный доход</a:t>
          </a:r>
          <a:endParaRPr lang="ru-RU" sz="1400" dirty="0"/>
        </a:p>
      </cdr:txBody>
    </cdr:sp>
  </cdr:relSizeAnchor>
  <cdr:relSizeAnchor xmlns:cdr="http://schemas.openxmlformats.org/drawingml/2006/chartDrawing">
    <cdr:from>
      <cdr:x>0.29057</cdr:x>
      <cdr:y>0.1473</cdr:y>
    </cdr:from>
    <cdr:to>
      <cdr:x>0.41441</cdr:x>
      <cdr:y>0.2888</cdr:y>
    </cdr:to>
    <cdr:sp macro="" textlink="">
      <cdr:nvSpPr>
        <cdr:cNvPr id="13" name="Прямая соединительная линия 12"/>
        <cdr:cNvSpPr/>
      </cdr:nvSpPr>
      <cdr:spPr>
        <a:xfrm xmlns:a="http://schemas.openxmlformats.org/drawingml/2006/main" flipV="1">
          <a:off x="2322512" y="381843"/>
          <a:ext cx="989821" cy="366811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chemeClr val="tx1"/>
          </a:solidFill>
          <a:prstDash val="lg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0.03832</cdr:x>
      <cdr:y>0.20547</cdr:y>
    </cdr:from>
    <cdr:to>
      <cdr:x>0.15544</cdr:x>
      <cdr:y>0.26102</cdr:y>
    </cdr:to>
    <cdr:sp macro="" textlink="">
      <cdr:nvSpPr>
        <cdr:cNvPr id="14" name="Прямая соединительная линия 13"/>
        <cdr:cNvSpPr/>
      </cdr:nvSpPr>
      <cdr:spPr>
        <a:xfrm xmlns:a="http://schemas.openxmlformats.org/drawingml/2006/main">
          <a:off x="306288" y="532631"/>
          <a:ext cx="936104" cy="144016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chemeClr val="tx1"/>
          </a:solidFill>
          <a:prstDash val="lg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0.07759</cdr:x>
      <cdr:y>0.2323</cdr:y>
    </cdr:from>
    <cdr:to>
      <cdr:x>0.16379</cdr:x>
      <cdr:y>0.34845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48072" y="576064"/>
          <a:ext cx="720080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400" b="1" dirty="0"/>
        </a:p>
        <a:p xmlns:a="http://schemas.openxmlformats.org/drawingml/2006/main">
          <a:endParaRPr lang="ru-RU" sz="1400" b="1" dirty="0"/>
        </a:p>
      </cdr:txBody>
    </cdr:sp>
  </cdr:relSizeAnchor>
  <cdr:relSizeAnchor xmlns:cdr="http://schemas.openxmlformats.org/drawingml/2006/chartDrawing">
    <cdr:from>
      <cdr:x>0.19828</cdr:x>
      <cdr:y>0.20326</cdr:y>
    </cdr:from>
    <cdr:to>
      <cdr:x>0.28448</cdr:x>
      <cdr:y>0.31941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1656184" y="504056"/>
          <a:ext cx="720080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Arial"/>
            </a:defRPr>
          </a:lvl1pPr>
          <a:lvl2pPr marL="457200" indent="0">
            <a:defRPr sz="1100">
              <a:latin typeface="Arial"/>
            </a:defRPr>
          </a:lvl2pPr>
          <a:lvl3pPr marL="914400" indent="0">
            <a:defRPr sz="1100">
              <a:latin typeface="Arial"/>
            </a:defRPr>
          </a:lvl3pPr>
          <a:lvl4pPr marL="1371600" indent="0">
            <a:defRPr sz="1100">
              <a:latin typeface="Arial"/>
            </a:defRPr>
          </a:lvl4pPr>
          <a:lvl5pPr marL="1828800" indent="0">
            <a:defRPr sz="1100">
              <a:latin typeface="Arial"/>
            </a:defRPr>
          </a:lvl5pPr>
          <a:lvl6pPr marL="2286000" indent="0">
            <a:defRPr sz="1100">
              <a:latin typeface="Arial"/>
            </a:defRPr>
          </a:lvl6pPr>
          <a:lvl7pPr marL="2743200" indent="0">
            <a:defRPr sz="1100">
              <a:latin typeface="Arial"/>
            </a:defRPr>
          </a:lvl7pPr>
          <a:lvl8pPr marL="3200400" indent="0">
            <a:defRPr sz="1100">
              <a:latin typeface="Arial"/>
            </a:defRPr>
          </a:lvl8pPr>
          <a:lvl9pPr marL="3657600" indent="0">
            <a:defRPr sz="1100">
              <a:latin typeface="Arial"/>
            </a:defRPr>
          </a:lvl9pPr>
        </a:lstStyle>
        <a:p xmlns:a="http://schemas.openxmlformats.org/drawingml/2006/main">
          <a:endParaRPr lang="ru-RU" sz="1400" b="1" dirty="0" smtClean="0"/>
        </a:p>
        <a:p xmlns:a="http://schemas.openxmlformats.org/drawingml/2006/main">
          <a:endParaRPr lang="ru-RU" sz="1400" b="1" dirty="0"/>
        </a:p>
      </cdr:txBody>
    </cdr:sp>
  </cdr:relSizeAnchor>
  <cdr:relSizeAnchor xmlns:cdr="http://schemas.openxmlformats.org/drawingml/2006/chartDrawing">
    <cdr:from>
      <cdr:x>0.31897</cdr:x>
      <cdr:y>0.14519</cdr:y>
    </cdr:from>
    <cdr:to>
      <cdr:x>0.40517</cdr:x>
      <cdr:y>0.26134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2664296" y="360040"/>
          <a:ext cx="720080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Arial"/>
            </a:defRPr>
          </a:lvl1pPr>
          <a:lvl2pPr marL="457200" indent="0">
            <a:defRPr sz="1100">
              <a:latin typeface="Arial"/>
            </a:defRPr>
          </a:lvl2pPr>
          <a:lvl3pPr marL="914400" indent="0">
            <a:defRPr sz="1100">
              <a:latin typeface="Arial"/>
            </a:defRPr>
          </a:lvl3pPr>
          <a:lvl4pPr marL="1371600" indent="0">
            <a:defRPr sz="1100">
              <a:latin typeface="Arial"/>
            </a:defRPr>
          </a:lvl4pPr>
          <a:lvl5pPr marL="1828800" indent="0">
            <a:defRPr sz="1100">
              <a:latin typeface="Arial"/>
            </a:defRPr>
          </a:lvl5pPr>
          <a:lvl6pPr marL="2286000" indent="0">
            <a:defRPr sz="1100">
              <a:latin typeface="Arial"/>
            </a:defRPr>
          </a:lvl6pPr>
          <a:lvl7pPr marL="2743200" indent="0">
            <a:defRPr sz="1100">
              <a:latin typeface="Arial"/>
            </a:defRPr>
          </a:lvl7pPr>
          <a:lvl8pPr marL="3200400" indent="0">
            <a:defRPr sz="1100">
              <a:latin typeface="Arial"/>
            </a:defRPr>
          </a:lvl8pPr>
          <a:lvl9pPr marL="3657600" indent="0">
            <a:defRPr sz="1100">
              <a:latin typeface="Arial"/>
            </a:defRPr>
          </a:lvl9pPr>
        </a:lstStyle>
        <a:p xmlns:a="http://schemas.openxmlformats.org/drawingml/2006/main">
          <a:endParaRPr lang="ru-RU" sz="1400" b="1" dirty="0"/>
        </a:p>
        <a:p xmlns:a="http://schemas.openxmlformats.org/drawingml/2006/main">
          <a:endParaRPr lang="ru-RU" sz="1400" b="1" dirty="0"/>
        </a:p>
      </cdr:txBody>
    </cdr:sp>
  </cdr:relSizeAnchor>
  <cdr:relSizeAnchor xmlns:cdr="http://schemas.openxmlformats.org/drawingml/2006/chartDrawing">
    <cdr:from>
      <cdr:x>0.43966</cdr:x>
      <cdr:y>0.08711</cdr:y>
    </cdr:from>
    <cdr:to>
      <cdr:x>0.52586</cdr:x>
      <cdr:y>0.20326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3672408" y="216024"/>
          <a:ext cx="720080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Arial"/>
            </a:defRPr>
          </a:lvl1pPr>
          <a:lvl2pPr marL="457200" indent="0">
            <a:defRPr sz="1100">
              <a:latin typeface="Arial"/>
            </a:defRPr>
          </a:lvl2pPr>
          <a:lvl3pPr marL="914400" indent="0">
            <a:defRPr sz="1100">
              <a:latin typeface="Arial"/>
            </a:defRPr>
          </a:lvl3pPr>
          <a:lvl4pPr marL="1371600" indent="0">
            <a:defRPr sz="1100">
              <a:latin typeface="Arial"/>
            </a:defRPr>
          </a:lvl4pPr>
          <a:lvl5pPr marL="1828800" indent="0">
            <a:defRPr sz="1100">
              <a:latin typeface="Arial"/>
            </a:defRPr>
          </a:lvl5pPr>
          <a:lvl6pPr marL="2286000" indent="0">
            <a:defRPr sz="1100">
              <a:latin typeface="Arial"/>
            </a:defRPr>
          </a:lvl6pPr>
          <a:lvl7pPr marL="2743200" indent="0">
            <a:defRPr sz="1100">
              <a:latin typeface="Arial"/>
            </a:defRPr>
          </a:lvl7pPr>
          <a:lvl8pPr marL="3200400" indent="0">
            <a:defRPr sz="1100">
              <a:latin typeface="Arial"/>
            </a:defRPr>
          </a:lvl8pPr>
          <a:lvl9pPr marL="3657600" indent="0">
            <a:defRPr sz="1100">
              <a:latin typeface="Arial"/>
            </a:defRPr>
          </a:lvl9pPr>
        </a:lstStyle>
        <a:p xmlns:a="http://schemas.openxmlformats.org/drawingml/2006/main">
          <a:endParaRPr lang="ru-RU" sz="1400" b="1" dirty="0" smtClean="0"/>
        </a:p>
        <a:p xmlns:a="http://schemas.openxmlformats.org/drawingml/2006/main">
          <a:endParaRPr lang="ru-RU" sz="1400" b="1" dirty="0"/>
        </a:p>
      </cdr:txBody>
    </cdr:sp>
  </cdr:relSizeAnchor>
  <cdr:relSizeAnchor xmlns:cdr="http://schemas.openxmlformats.org/drawingml/2006/chartDrawing">
    <cdr:from>
      <cdr:x>0.56034</cdr:x>
      <cdr:y>0.08711</cdr:y>
    </cdr:from>
    <cdr:to>
      <cdr:x>0.64655</cdr:x>
      <cdr:y>0.20326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4680520" y="216024"/>
          <a:ext cx="720080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Arial"/>
            </a:defRPr>
          </a:lvl1pPr>
          <a:lvl2pPr marL="457200" indent="0">
            <a:defRPr sz="1100">
              <a:latin typeface="Arial"/>
            </a:defRPr>
          </a:lvl2pPr>
          <a:lvl3pPr marL="914400" indent="0">
            <a:defRPr sz="1100">
              <a:latin typeface="Arial"/>
            </a:defRPr>
          </a:lvl3pPr>
          <a:lvl4pPr marL="1371600" indent="0">
            <a:defRPr sz="1100">
              <a:latin typeface="Arial"/>
            </a:defRPr>
          </a:lvl4pPr>
          <a:lvl5pPr marL="1828800" indent="0">
            <a:defRPr sz="1100">
              <a:latin typeface="Arial"/>
            </a:defRPr>
          </a:lvl5pPr>
          <a:lvl6pPr marL="2286000" indent="0">
            <a:defRPr sz="1100">
              <a:latin typeface="Arial"/>
            </a:defRPr>
          </a:lvl6pPr>
          <a:lvl7pPr marL="2743200" indent="0">
            <a:defRPr sz="1100">
              <a:latin typeface="Arial"/>
            </a:defRPr>
          </a:lvl7pPr>
          <a:lvl8pPr marL="3200400" indent="0">
            <a:defRPr sz="1100">
              <a:latin typeface="Arial"/>
            </a:defRPr>
          </a:lvl8pPr>
          <a:lvl9pPr marL="3657600" indent="0">
            <a:defRPr sz="1100">
              <a:latin typeface="Arial"/>
            </a:defRPr>
          </a:lvl9pPr>
        </a:lstStyle>
        <a:p xmlns:a="http://schemas.openxmlformats.org/drawingml/2006/main">
          <a:endParaRPr lang="ru-RU" sz="1400" b="1" dirty="0" smtClean="0"/>
        </a:p>
        <a:p xmlns:a="http://schemas.openxmlformats.org/drawingml/2006/main">
          <a:endParaRPr lang="ru-RU" sz="1400" b="1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0.59481</cdr:x>
      <cdr:y>0.31009</cdr:y>
    </cdr:from>
    <cdr:to>
      <cdr:x>0.89915</cdr:x>
      <cdr:y>0.73435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955344" y="1161106"/>
          <a:ext cx="1512130" cy="158860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 rtl="0" fontAlgn="base">
            <a:spcBef>
              <a:spcPct val="0"/>
            </a:spcBef>
            <a:spcAft>
              <a:spcPct val="0"/>
            </a:spcAft>
            <a:defRPr sz="1600" b="0" i="0" u="none" strike="noStrike" kern="1200" baseline="0">
              <a:solidFill>
                <a:srgbClr val="000000"/>
              </a:solidFill>
              <a:latin typeface="+mn-lt"/>
              <a:ea typeface="+mn-ea"/>
              <a:cs typeface="+mn-cs"/>
            </a:defRPr>
          </a:pPr>
          <a:r>
            <a:rPr lang="ru-RU" sz="20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charset="0"/>
            </a:rPr>
            <a:t>МБТ</a:t>
          </a:r>
          <a:endParaRPr lang="ru-RU" sz="20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Narrow" pitchFamily="34" charset="0"/>
            <a:cs typeface="Arial" charset="0"/>
          </a:endParaRPr>
        </a:p>
        <a:p xmlns:a="http://schemas.openxmlformats.org/drawingml/2006/main">
          <a:pPr algn="ctr" rtl="0">
            <a:defRPr sz="1600" b="0" i="0" u="none" strike="noStrike" kern="1200" baseline="0">
              <a:solidFill>
                <a:srgbClr val="000000"/>
              </a:solidFill>
              <a:latin typeface="+mn-lt"/>
              <a:ea typeface="+mn-ea"/>
              <a:cs typeface="+mn-cs"/>
            </a:defRPr>
          </a:pPr>
          <a:r>
            <a:rPr lang="ru-RU" sz="36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charset="0"/>
            </a:rPr>
            <a:t>128,1</a:t>
          </a:r>
          <a:endParaRPr lang="ru-RU" sz="36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Narrow" pitchFamily="34" charset="0"/>
            <a:cs typeface="Arial" charset="0"/>
          </a:endParaRPr>
        </a:p>
        <a:p xmlns:a="http://schemas.openxmlformats.org/drawingml/2006/main">
          <a:pPr algn="ctr" rtl="0">
            <a:defRPr sz="1600" b="0" i="0" u="none" strike="noStrike" kern="1200" baseline="0">
              <a:solidFill>
                <a:srgbClr val="000000"/>
              </a:solidFill>
              <a:latin typeface="+mn-lt"/>
              <a:ea typeface="+mn-ea"/>
              <a:cs typeface="+mn-cs"/>
            </a:defRPr>
          </a:pPr>
          <a:r>
            <a:rPr lang="ru-RU" sz="12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charset="0"/>
            </a:rPr>
            <a:t>млн </a:t>
          </a:r>
          <a:r>
            <a:rPr lang="ru-RU" sz="12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charset="0"/>
            </a:rPr>
            <a:t>рублей</a:t>
          </a:r>
        </a:p>
      </cdr:txBody>
    </cdr:sp>
  </cdr:relSizeAnchor>
  <cdr:relSizeAnchor xmlns:cdr="http://schemas.openxmlformats.org/drawingml/2006/chartDrawing">
    <cdr:from>
      <cdr:x>0.21821</cdr:x>
      <cdr:y>0.55096</cdr:y>
    </cdr:from>
    <cdr:to>
      <cdr:x>0.52255</cdr:x>
      <cdr:y>0.97522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1084198" y="2063031"/>
          <a:ext cx="1512130" cy="158860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Arial"/>
            </a:defRPr>
          </a:lvl1pPr>
          <a:lvl2pPr marL="457200" indent="0">
            <a:defRPr sz="1100">
              <a:latin typeface="Arial"/>
            </a:defRPr>
          </a:lvl2pPr>
          <a:lvl3pPr marL="914400" indent="0">
            <a:defRPr sz="1100">
              <a:latin typeface="Arial"/>
            </a:defRPr>
          </a:lvl3pPr>
          <a:lvl4pPr marL="1371600" indent="0">
            <a:defRPr sz="1100">
              <a:latin typeface="Arial"/>
            </a:defRPr>
          </a:lvl4pPr>
          <a:lvl5pPr marL="1828800" indent="0">
            <a:defRPr sz="1100">
              <a:latin typeface="Arial"/>
            </a:defRPr>
          </a:lvl5pPr>
          <a:lvl6pPr marL="2286000" indent="0">
            <a:defRPr sz="1100">
              <a:latin typeface="Arial"/>
            </a:defRPr>
          </a:lvl6pPr>
          <a:lvl7pPr marL="2743200" indent="0">
            <a:defRPr sz="1100">
              <a:latin typeface="Arial"/>
            </a:defRPr>
          </a:lvl7pPr>
          <a:lvl8pPr marL="3200400" indent="0">
            <a:defRPr sz="1100">
              <a:latin typeface="Arial"/>
            </a:defRPr>
          </a:lvl8pPr>
          <a:lvl9pPr marL="3657600" indent="0">
            <a:defRPr sz="1100">
              <a:latin typeface="Arial"/>
            </a:defRPr>
          </a:lvl9pPr>
        </a:lstStyle>
        <a:p xmlns:a="http://schemas.openxmlformats.org/drawingml/2006/main">
          <a:pPr algn="ctr" rtl="0" fontAlgn="base">
            <a:spcBef>
              <a:spcPct val="0"/>
            </a:spcBef>
            <a:spcAft>
              <a:spcPct val="0"/>
            </a:spcAft>
            <a:defRPr sz="1600" b="0" i="0" u="none" strike="noStrike" kern="1200" baseline="0">
              <a:solidFill>
                <a:srgbClr val="000000"/>
              </a:solidFill>
              <a:latin typeface="Arial"/>
            </a:defRPr>
          </a:pPr>
          <a:r>
            <a:rPr lang="ru-RU" sz="16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charset="0"/>
            </a:rPr>
            <a:t>Налоговые и      неналоговые доходы</a:t>
          </a:r>
          <a:endParaRPr lang="ru-RU" sz="16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Narrow" pitchFamily="34" charset="0"/>
            <a:cs typeface="Arial" charset="0"/>
          </a:endParaRPr>
        </a:p>
        <a:p xmlns:a="http://schemas.openxmlformats.org/drawingml/2006/main">
          <a:pPr algn="ctr" rtl="0">
            <a:defRPr sz="1600" b="0" i="0" u="none" strike="noStrike" kern="1200" baseline="0">
              <a:solidFill>
                <a:srgbClr val="000000"/>
              </a:solidFill>
              <a:latin typeface="Arial"/>
            </a:defRPr>
          </a:pPr>
          <a:r>
            <a:rPr lang="ru-RU" sz="36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charset="0"/>
            </a:rPr>
            <a:t>8,4</a:t>
          </a:r>
          <a:endParaRPr lang="ru-RU" sz="36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Narrow" pitchFamily="34" charset="0"/>
            <a:cs typeface="Arial" charset="0"/>
          </a:endParaRPr>
        </a:p>
        <a:p xmlns:a="http://schemas.openxmlformats.org/drawingml/2006/main">
          <a:pPr algn="ctr" rtl="0">
            <a:defRPr sz="1600" b="0" i="0" u="none" strike="noStrike" kern="1200" baseline="0">
              <a:solidFill>
                <a:srgbClr val="000000"/>
              </a:solidFill>
              <a:latin typeface="+mn-lt"/>
              <a:ea typeface="+mn-ea"/>
              <a:cs typeface="+mn-cs"/>
            </a:defRPr>
          </a:pPr>
          <a:r>
            <a:rPr lang="ru-RU" sz="12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charset="0"/>
            </a:rPr>
            <a:t>млн </a:t>
          </a:r>
          <a:r>
            <a:rPr lang="ru-RU" sz="1200" b="1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charset="0"/>
            </a:rPr>
            <a:t>рублей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21705" y="15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DD6F269D-F7B7-43A8-8D0F-4119F7BA5B20}" type="datetimeFigureOut">
              <a:rPr lang="ru-RU"/>
              <a:pPr>
                <a:defRPr/>
              </a:pPr>
              <a:t>15.12.2020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3"/>
          </p:nvPr>
        </p:nvSpPr>
        <p:spPr>
          <a:xfrm>
            <a:off x="5621705" y="6456326"/>
            <a:ext cx="4302625" cy="340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73AC4C4-50D8-467B-893A-646DF67362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0217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5"/>
            <a:ext cx="4302625" cy="340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1705" y="15"/>
            <a:ext cx="4302625" cy="340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96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3900" y="508000"/>
            <a:ext cx="3402013" cy="25511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2208" y="3229809"/>
            <a:ext cx="7942237" cy="3059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34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56326"/>
            <a:ext cx="4302625" cy="34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34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1705" y="6456326"/>
            <a:ext cx="4302625" cy="34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893C10EB-CE9D-42E5-BA2A-F8E7FD266E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19516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 txBox="1">
            <a:spLocks noGrp="1" noChangeArrowheads="1"/>
          </p:cNvSpPr>
          <p:nvPr/>
        </p:nvSpPr>
        <p:spPr bwMode="auto">
          <a:xfrm>
            <a:off x="5621705" y="6456326"/>
            <a:ext cx="4302625" cy="34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1" tIns="45712" rIns="91421" bIns="45712" anchor="b"/>
          <a:lstStyle/>
          <a:p>
            <a:pPr algn="r" defTabSz="912813"/>
            <a:fld id="{0A9D0D3D-4BF5-4428-BDF7-ABA07E09424A}" type="slidenum">
              <a:rPr lang="ru-RU" sz="1200"/>
              <a:pPr algn="r" defTabSz="912813"/>
              <a:t>1</a:t>
            </a:fld>
            <a:endParaRPr lang="ru-RU" sz="120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71838" y="508000"/>
            <a:ext cx="3403600" cy="2552700"/>
          </a:xfrm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2208" y="3231967"/>
            <a:ext cx="7942237" cy="3056942"/>
          </a:xfrm>
          <a:noFill/>
          <a:ln/>
        </p:spPr>
        <p:txBody>
          <a:bodyPr lIns="91421" tIns="45712" rIns="91421" bIns="45712"/>
          <a:lstStyle/>
          <a:p>
            <a:pPr eaLnBrk="1" hangingPunct="1"/>
            <a:endParaRPr lang="ru-RU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95205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Собственные доходы краевого бюджета на 2019 год прогнозируются</a:t>
            </a:r>
            <a:r>
              <a:rPr lang="ru-RU" baseline="0" dirty="0" smtClean="0"/>
              <a:t> в сумме 203,9 </a:t>
            </a:r>
            <a:r>
              <a:rPr lang="ru-RU" baseline="0" dirty="0" err="1" smtClean="0"/>
              <a:t>млрд</a:t>
            </a:r>
            <a:r>
              <a:rPr lang="ru-RU" baseline="0" dirty="0" smtClean="0"/>
              <a:t> рублей. Из них  12 </a:t>
            </a:r>
            <a:r>
              <a:rPr lang="ru-RU" baseline="0" dirty="0" err="1" smtClean="0"/>
              <a:t>млрд</a:t>
            </a:r>
            <a:r>
              <a:rPr lang="ru-RU" baseline="0" dirty="0" smtClean="0"/>
              <a:t> рублей или около 6 % собственных доходов являются источниками формирования регионального дорожного фонда. Дотации, не носящие целевой характер, распределены краю в сумме 4,4 млрд. рублей. Другие доходы, главным образом, это налоговые и неналоговые доходы, составят187,5 </a:t>
            </a:r>
            <a:r>
              <a:rPr lang="ru-RU" baseline="0" dirty="0" err="1" smtClean="0"/>
              <a:t>млрд</a:t>
            </a:r>
            <a:r>
              <a:rPr lang="ru-RU" baseline="0" dirty="0" smtClean="0"/>
              <a:t> рублей или 92 %. </a:t>
            </a:r>
          </a:p>
          <a:p>
            <a:endParaRPr lang="ru-RU" baseline="0" dirty="0" smtClean="0"/>
          </a:p>
          <a:p>
            <a:r>
              <a:rPr lang="ru-RU" baseline="0" dirty="0" smtClean="0"/>
              <a:t>Собственные доходы в 2015-2018 годах имеют динамику ежегодного роста. Прогнозируемое снижение в 2019 году обусловлено сокращением дотаций из федерального бюджета. Сокращен размер выделенной краю дотации на выравнивание бюджетной обеспеченности. Кроме того часть дотаций распределяется в течение года: в 2018 году были выделены дотация на поддержку мер по обеспечению сбалансированности бюджетов (2,9 </a:t>
            </a:r>
            <a:r>
              <a:rPr lang="ru-RU" baseline="0" dirty="0" err="1" smtClean="0"/>
              <a:t>млрд</a:t>
            </a:r>
            <a:r>
              <a:rPr lang="ru-RU" baseline="0" dirty="0" smtClean="0"/>
              <a:t> рублей) а также  дотация в целях стимулирования роста налогового потенциала по налогу на прибыль организаций (1,6 </a:t>
            </a:r>
            <a:r>
              <a:rPr lang="ru-RU" baseline="0" dirty="0" err="1" smtClean="0"/>
              <a:t>млрд</a:t>
            </a:r>
            <a:r>
              <a:rPr lang="ru-RU" baseline="0" dirty="0" smtClean="0"/>
              <a:t> рублей).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3C10EB-CE9D-42E5-BA2A-F8E7FD266E38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98938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 txBox="1">
            <a:spLocks noGrp="1" noChangeArrowheads="1"/>
          </p:cNvSpPr>
          <p:nvPr/>
        </p:nvSpPr>
        <p:spPr>
          <a:xfrm>
            <a:off x="5622933" y="6456381"/>
            <a:ext cx="4302126" cy="339725"/>
          </a:xfrm>
          <a:prstGeom prst="rect">
            <a:avLst/>
          </a:prstGeom>
          <a:noFill/>
        </p:spPr>
        <p:txBody>
          <a:bodyPr lIns="91721" tIns="45860" rIns="91721" bIns="45860"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D8EE2EB-8277-459B-A351-23E45E64C604}" type="slidenum">
              <a:rPr lang="ru-RU" sz="1200">
                <a:solidFill>
                  <a:prstClr val="black"/>
                </a:solidFill>
                <a:latin typeface="Calibri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13</a:t>
            </a:fld>
            <a:endParaRPr lang="ru-RU" sz="1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5539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63900" y="509588"/>
            <a:ext cx="3398838" cy="2549525"/>
          </a:xfrm>
          <a:ln/>
        </p:spPr>
      </p:sp>
      <p:sp>
        <p:nvSpPr>
          <p:cNvPr id="67588" name="Заметки 2"/>
          <p:cNvSpPr>
            <a:spLocks noGrp="1"/>
          </p:cNvSpPr>
          <p:nvPr>
            <p:ph type="body" idx="1"/>
          </p:nvPr>
        </p:nvSpPr>
        <p:spPr>
          <a:ln/>
        </p:spPr>
        <p:txBody>
          <a:bodyPr lIns="91721" tIns="45860" rIns="91721" bIns="45860"/>
          <a:lstStyle/>
          <a:p>
            <a:pPr marL="228600" indent="-228600">
              <a:buFontTx/>
              <a:buAutoNum type="arabicPeriod"/>
              <a:defRPr/>
            </a:pPr>
            <a:endParaRPr lang="ru-RU" baseline="0" dirty="0" smtClean="0">
              <a:latin typeface="Arial" charset="0"/>
            </a:endParaRPr>
          </a:p>
          <a:p>
            <a:pPr marL="228600" indent="-228600">
              <a:buFontTx/>
              <a:buAutoNum type="arabicPeriod"/>
              <a:defRPr/>
            </a:pPr>
            <a:endParaRPr lang="ru-RU" dirty="0" smtClean="0">
              <a:latin typeface="Arial" charset="0"/>
            </a:endParaRPr>
          </a:p>
          <a:p>
            <a:pPr>
              <a:defRPr/>
            </a:pPr>
            <a:endParaRPr lang="ru-RU" dirty="0" smtClean="0"/>
          </a:p>
          <a:p>
            <a:pPr marL="228600" indent="-228600">
              <a:buFontTx/>
              <a:buAutoNum type="arabicPeriod"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28600" indent="-228600">
              <a:buFontTx/>
              <a:buAutoNum type="arabicPeriod"/>
              <a:defRPr/>
            </a:pPr>
            <a:r>
              <a:rPr lang="ru-RU" dirty="0" smtClean="0">
                <a:latin typeface="Arial" charset="0"/>
              </a:rPr>
              <a:t>Основные направления налоговой политики Российской Федерации и</a:t>
            </a:r>
            <a:r>
              <a:rPr lang="ru-RU" baseline="0" dirty="0" smtClean="0">
                <a:latin typeface="Arial" charset="0"/>
              </a:rPr>
              <a:t> проект закона о федеральном бюджете на </a:t>
            </a:r>
            <a:r>
              <a:rPr lang="ru-RU" dirty="0" smtClean="0">
                <a:latin typeface="Arial" charset="0"/>
              </a:rPr>
              <a:t>2019-2021</a:t>
            </a:r>
            <a:r>
              <a:rPr lang="ru-RU" baseline="0" dirty="0" smtClean="0">
                <a:latin typeface="Arial" charset="0"/>
              </a:rPr>
              <a:t> годы предусматривают следующие основные изменения, влияющие на доходы краевого бюджета.</a:t>
            </a:r>
            <a:endParaRPr lang="ru-RU" dirty="0" smtClean="0">
              <a:latin typeface="Arial" charset="0"/>
            </a:endParaRPr>
          </a:p>
          <a:p>
            <a:pPr marL="228600" indent="-228600">
              <a:buFontTx/>
              <a:buAutoNum type="arabicPeriod"/>
              <a:defRPr/>
            </a:pPr>
            <a:endParaRPr lang="ru-RU" dirty="0" smtClean="0">
              <a:latin typeface="Arial" charset="0"/>
            </a:endParaRPr>
          </a:p>
        </p:txBody>
      </p:sp>
      <p:sp>
        <p:nvSpPr>
          <p:cNvPr id="65541" name="Номер слайда 3"/>
          <p:cNvSpPr txBox="1">
            <a:spLocks noGrp="1"/>
          </p:cNvSpPr>
          <p:nvPr/>
        </p:nvSpPr>
        <p:spPr bwMode="auto">
          <a:xfrm>
            <a:off x="5622933" y="6456381"/>
            <a:ext cx="4302126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701" tIns="45853" rIns="91701" bIns="45853" anchor="b"/>
          <a:lstStyle/>
          <a:p>
            <a:pPr algn="r" defTabSz="912813"/>
            <a:fld id="{6C773F78-7584-4BF7-81B1-BD84A5D42EB4}" type="slidenum">
              <a:rPr lang="ru-RU" sz="1200">
                <a:solidFill>
                  <a:prstClr val="black"/>
                </a:solidFill>
              </a:rPr>
              <a:pPr algn="r" defTabSz="912813"/>
              <a:t>13</a:t>
            </a:fld>
            <a:endParaRPr lang="ru-RU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3273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ECEA05-5EB5-4D27-8BC3-A8E4265662E9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29088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+ 100,0 млн рублей -</a:t>
            </a:r>
            <a:r>
              <a:rPr lang="ru-RU" baseline="0" dirty="0"/>
              <a:t> </a:t>
            </a:r>
            <a:r>
              <a:rPr lang="ru-RU" sz="1200" dirty="0">
                <a:latin typeface="Arial Narrow" pitchFamily="34" charset="0"/>
              </a:rPr>
              <a:t>кап. ремонт, реконструкция объектов коммунальной инфраструктуры – предусмотрено с целью устранения предприятий </a:t>
            </a:r>
            <a:r>
              <a:rPr lang="ru-RU" sz="1200" dirty="0" err="1">
                <a:latin typeface="Arial Narrow" pitchFamily="34" charset="0"/>
              </a:rPr>
              <a:t>Ростехнадзора</a:t>
            </a:r>
            <a:r>
              <a:rPr lang="ru-RU" sz="1200" dirty="0">
                <a:latin typeface="Arial Narrow" pitchFamily="34" charset="0"/>
              </a:rPr>
              <a:t> (отдельно выделяется в порядке расходования субсидий)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3C10EB-CE9D-42E5-BA2A-F8E7FD266E38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92955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63900" y="508000"/>
            <a:ext cx="3402013" cy="2551113"/>
          </a:xfrm>
          <a:ln/>
        </p:spPr>
      </p:sp>
      <p:sp>
        <p:nvSpPr>
          <p:cNvPr id="593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ru-RU" smtClean="0">
              <a:latin typeface="Arial" charset="0"/>
            </a:endParaRPr>
          </a:p>
        </p:txBody>
      </p:sp>
      <p:sp>
        <p:nvSpPr>
          <p:cNvPr id="34820" name="Номер слайда 3"/>
          <p:cNvSpPr txBox="1">
            <a:spLocks noGrp="1"/>
          </p:cNvSpPr>
          <p:nvPr/>
        </p:nvSpPr>
        <p:spPr bwMode="auto">
          <a:xfrm>
            <a:off x="5621339" y="6456373"/>
            <a:ext cx="4303711" cy="3397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7326E5E1-B25A-495F-ADC7-770D8856E0A4}" type="slidenum">
              <a:rPr lang="ru-RU" sz="1200">
                <a:latin typeface="Arial" pitchFamily="34" charset="0"/>
                <a:cs typeface="+mn-cs"/>
              </a:rPr>
              <a:pPr algn="r">
                <a:defRPr/>
              </a:pPr>
              <a:t>18</a:t>
            </a:fld>
            <a:endParaRPr lang="ru-RU" sz="1200">
              <a:latin typeface="Arial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5764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 txBox="1">
            <a:spLocks noGrp="1" noChangeArrowheads="1"/>
          </p:cNvSpPr>
          <p:nvPr/>
        </p:nvSpPr>
        <p:spPr>
          <a:xfrm>
            <a:off x="5622933" y="6456381"/>
            <a:ext cx="4302126" cy="339725"/>
          </a:xfrm>
          <a:prstGeom prst="rect">
            <a:avLst/>
          </a:prstGeom>
          <a:noFill/>
        </p:spPr>
        <p:txBody>
          <a:bodyPr lIns="91721" tIns="45860" rIns="91721" bIns="45860"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D8EE2EB-8277-459B-A351-23E45E64C604}" type="slidenum">
              <a:rPr lang="ru-RU" sz="1200">
                <a:solidFill>
                  <a:prstClr val="black"/>
                </a:solidFill>
                <a:latin typeface="Calibri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</a:t>
            </a:fld>
            <a:endParaRPr lang="ru-RU" sz="1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5539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63900" y="509588"/>
            <a:ext cx="3398838" cy="2549525"/>
          </a:xfrm>
          <a:ln/>
        </p:spPr>
      </p:sp>
      <p:sp>
        <p:nvSpPr>
          <p:cNvPr id="67588" name="Заметки 2"/>
          <p:cNvSpPr>
            <a:spLocks noGrp="1"/>
          </p:cNvSpPr>
          <p:nvPr>
            <p:ph type="body" idx="1"/>
          </p:nvPr>
        </p:nvSpPr>
        <p:spPr>
          <a:ln/>
        </p:spPr>
        <p:txBody>
          <a:bodyPr lIns="91721" tIns="45860" rIns="91721" bIns="45860"/>
          <a:lstStyle/>
          <a:p>
            <a:pPr marL="228600" indent="-228600">
              <a:buFontTx/>
              <a:buAutoNum type="arabicPeriod"/>
              <a:defRPr/>
            </a:pPr>
            <a:endParaRPr lang="ru-RU" baseline="0" dirty="0" smtClean="0">
              <a:latin typeface="Arial" charset="0"/>
            </a:endParaRPr>
          </a:p>
          <a:p>
            <a:pPr marL="228600" indent="-228600">
              <a:buFontTx/>
              <a:buAutoNum type="arabicPeriod"/>
              <a:defRPr/>
            </a:pPr>
            <a:endParaRPr lang="ru-RU" dirty="0" smtClean="0">
              <a:latin typeface="Arial" charset="0"/>
            </a:endParaRPr>
          </a:p>
          <a:p>
            <a:pPr>
              <a:defRPr/>
            </a:pPr>
            <a:endParaRPr lang="ru-RU" dirty="0" smtClean="0"/>
          </a:p>
          <a:p>
            <a:pPr marL="228600" indent="-228600">
              <a:buFontTx/>
              <a:buAutoNum type="arabicPeriod"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28600" indent="-228600">
              <a:buFontTx/>
              <a:buAutoNum type="arabicPeriod"/>
              <a:defRPr/>
            </a:pPr>
            <a:r>
              <a:rPr lang="ru-RU" dirty="0" smtClean="0">
                <a:latin typeface="Arial" charset="0"/>
              </a:rPr>
              <a:t>Основные направления налоговой политики Российской Федерации и</a:t>
            </a:r>
            <a:r>
              <a:rPr lang="ru-RU" baseline="0" dirty="0" smtClean="0">
                <a:latin typeface="Arial" charset="0"/>
              </a:rPr>
              <a:t> проект закона о федеральном бюджете на </a:t>
            </a:r>
            <a:r>
              <a:rPr lang="ru-RU" dirty="0" smtClean="0">
                <a:latin typeface="Arial" charset="0"/>
              </a:rPr>
              <a:t>2019-2021</a:t>
            </a:r>
            <a:r>
              <a:rPr lang="ru-RU" baseline="0" dirty="0" smtClean="0">
                <a:latin typeface="Arial" charset="0"/>
              </a:rPr>
              <a:t> годы предусматривают следующие основные изменения, влияющие на доходы краевого бюджета.</a:t>
            </a:r>
            <a:endParaRPr lang="ru-RU" dirty="0" smtClean="0">
              <a:latin typeface="Arial" charset="0"/>
            </a:endParaRPr>
          </a:p>
          <a:p>
            <a:pPr marL="228600" indent="-228600">
              <a:buFontTx/>
              <a:buAutoNum type="arabicPeriod"/>
              <a:defRPr/>
            </a:pPr>
            <a:endParaRPr lang="ru-RU" dirty="0" smtClean="0">
              <a:latin typeface="Arial" charset="0"/>
            </a:endParaRPr>
          </a:p>
        </p:txBody>
      </p:sp>
      <p:sp>
        <p:nvSpPr>
          <p:cNvPr id="65541" name="Номер слайда 3"/>
          <p:cNvSpPr txBox="1">
            <a:spLocks noGrp="1"/>
          </p:cNvSpPr>
          <p:nvPr/>
        </p:nvSpPr>
        <p:spPr bwMode="auto">
          <a:xfrm>
            <a:off x="5622933" y="6456381"/>
            <a:ext cx="4302126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701" tIns="45853" rIns="91701" bIns="45853" anchor="b"/>
          <a:lstStyle/>
          <a:p>
            <a:pPr algn="r" defTabSz="912813"/>
            <a:fld id="{6C773F78-7584-4BF7-81B1-BD84A5D42EB4}" type="slidenum">
              <a:rPr lang="ru-RU" sz="1200">
                <a:solidFill>
                  <a:prstClr val="black"/>
                </a:solidFill>
              </a:rPr>
              <a:pPr algn="r" defTabSz="912813"/>
              <a:t>2</a:t>
            </a:fld>
            <a:endParaRPr lang="ru-RU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3687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r>
              <a:rPr lang="ru-RU" dirty="0" smtClean="0">
                <a:latin typeface="Arial" charset="0"/>
              </a:rPr>
              <a:t>СЭР</a:t>
            </a:r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CDC97D3-ABE1-47DD-8302-0B609D1A46E3}" type="slidenum">
              <a:rPr lang="ru-RU"/>
              <a:pPr>
                <a:defRPr/>
              </a:pPr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79174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r>
              <a:rPr lang="ru-RU" dirty="0" smtClean="0">
                <a:latin typeface="Arial" charset="0"/>
              </a:rPr>
              <a:t>СЭР</a:t>
            </a:r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CDC97D3-ABE1-47DD-8302-0B609D1A46E3}" type="slidenum">
              <a:rPr lang="ru-RU"/>
              <a:pPr>
                <a:defRPr/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06077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r>
              <a:rPr lang="ru-RU" dirty="0" smtClean="0">
                <a:latin typeface="Arial" charset="0"/>
              </a:rPr>
              <a:t>СЭР</a:t>
            </a:r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CDC97D3-ABE1-47DD-8302-0B609D1A46E3}" type="slidenum">
              <a:rPr lang="ru-RU"/>
              <a:pPr>
                <a:defRPr/>
              </a:pPr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901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r>
              <a:rPr lang="ru-RU" dirty="0" smtClean="0">
                <a:latin typeface="Arial" charset="0"/>
              </a:rPr>
              <a:t>СЭР</a:t>
            </a:r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CDC97D3-ABE1-47DD-8302-0B609D1A46E3}" type="slidenum">
              <a:rPr lang="ru-RU"/>
              <a:pPr>
                <a:defRPr/>
              </a:pPr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81839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r>
              <a:rPr lang="ru-RU" dirty="0" smtClean="0">
                <a:latin typeface="Arial" charset="0"/>
              </a:rPr>
              <a:t>СЭР</a:t>
            </a:r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CDC97D3-ABE1-47DD-8302-0B609D1A46E3}" type="slidenum">
              <a:rPr lang="ru-RU"/>
              <a:pPr>
                <a:defRPr/>
              </a:pPr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77917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r>
              <a:rPr lang="ru-RU" dirty="0" smtClean="0">
                <a:latin typeface="Arial" charset="0"/>
              </a:rPr>
              <a:t>СЭР</a:t>
            </a:r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CDC97D3-ABE1-47DD-8302-0B609D1A46E3}" type="slidenum">
              <a:rPr lang="ru-RU"/>
              <a:pPr>
                <a:defRPr/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77917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 txBox="1">
            <a:spLocks noGrp="1" noChangeArrowheads="1"/>
          </p:cNvSpPr>
          <p:nvPr/>
        </p:nvSpPr>
        <p:spPr>
          <a:xfrm>
            <a:off x="5622933" y="6456381"/>
            <a:ext cx="4302126" cy="339725"/>
          </a:xfrm>
          <a:prstGeom prst="rect">
            <a:avLst/>
          </a:prstGeom>
          <a:noFill/>
        </p:spPr>
        <p:txBody>
          <a:bodyPr lIns="91721" tIns="45860" rIns="91721" bIns="45860"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D8EE2EB-8277-459B-A351-23E45E64C604}" type="slidenum">
              <a:rPr lang="ru-RU" sz="12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11</a:t>
            </a:fld>
            <a:endParaRPr lang="ru-RU" sz="1200" dirty="0">
              <a:latin typeface="+mn-lt"/>
            </a:endParaRPr>
          </a:p>
        </p:txBody>
      </p:sp>
      <p:sp>
        <p:nvSpPr>
          <p:cNvPr id="65539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263900" y="509588"/>
            <a:ext cx="3398838" cy="2549525"/>
          </a:xfrm>
          <a:ln/>
        </p:spPr>
      </p:sp>
      <p:sp>
        <p:nvSpPr>
          <p:cNvPr id="67588" name="Заметки 2"/>
          <p:cNvSpPr>
            <a:spLocks noGrp="1"/>
          </p:cNvSpPr>
          <p:nvPr>
            <p:ph type="body" idx="1"/>
          </p:nvPr>
        </p:nvSpPr>
        <p:spPr>
          <a:ln/>
        </p:spPr>
        <p:txBody>
          <a:bodyPr lIns="91721" tIns="45860" rIns="91721" bIns="45860"/>
          <a:lstStyle/>
          <a:p>
            <a:pPr marL="228600" indent="-228600">
              <a:buFontTx/>
              <a:buAutoNum type="arabicPeriod"/>
              <a:defRPr/>
            </a:pPr>
            <a:endParaRPr lang="ru-RU" baseline="0" dirty="0" smtClean="0">
              <a:latin typeface="Arial" charset="0"/>
            </a:endParaRPr>
          </a:p>
          <a:p>
            <a:pPr marL="228600" indent="-228600">
              <a:buFontTx/>
              <a:buAutoNum type="arabicPeriod"/>
              <a:defRPr/>
            </a:pPr>
            <a:endParaRPr lang="ru-RU" dirty="0" smtClean="0">
              <a:latin typeface="Arial" charset="0"/>
            </a:endParaRPr>
          </a:p>
          <a:p>
            <a:pPr>
              <a:defRPr/>
            </a:pPr>
            <a:endParaRPr lang="ru-RU" dirty="0" smtClean="0"/>
          </a:p>
          <a:p>
            <a:pPr marL="228600" indent="-228600">
              <a:buFontTx/>
              <a:buAutoNum type="arabicPeriod"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28600" indent="-228600">
              <a:buFontTx/>
              <a:buAutoNum type="arabicPeriod"/>
              <a:defRPr/>
            </a:pPr>
            <a:r>
              <a:rPr lang="ru-RU" dirty="0" smtClean="0">
                <a:latin typeface="Arial" charset="0"/>
              </a:rPr>
              <a:t>Основные направления налоговой политики Российской Федерации и</a:t>
            </a:r>
            <a:r>
              <a:rPr lang="ru-RU" baseline="0" dirty="0" smtClean="0">
                <a:latin typeface="Arial" charset="0"/>
              </a:rPr>
              <a:t> проект закона о федеральном бюджете на </a:t>
            </a:r>
            <a:r>
              <a:rPr lang="ru-RU" dirty="0" smtClean="0">
                <a:latin typeface="Arial" charset="0"/>
              </a:rPr>
              <a:t>2019-2021</a:t>
            </a:r>
            <a:r>
              <a:rPr lang="ru-RU" baseline="0" dirty="0" smtClean="0">
                <a:latin typeface="Arial" charset="0"/>
              </a:rPr>
              <a:t> годы предусматривают следующие основные изменения, влияющие на доходы краевого бюджета.</a:t>
            </a:r>
            <a:endParaRPr lang="ru-RU" dirty="0" smtClean="0">
              <a:latin typeface="Arial" charset="0"/>
            </a:endParaRPr>
          </a:p>
          <a:p>
            <a:pPr marL="228600" indent="-228600">
              <a:buFontTx/>
              <a:buAutoNum type="arabicPeriod"/>
              <a:defRPr/>
            </a:pPr>
            <a:endParaRPr lang="ru-RU" dirty="0" smtClean="0">
              <a:latin typeface="Arial" charset="0"/>
            </a:endParaRPr>
          </a:p>
        </p:txBody>
      </p:sp>
      <p:sp>
        <p:nvSpPr>
          <p:cNvPr id="65541" name="Номер слайда 3"/>
          <p:cNvSpPr txBox="1">
            <a:spLocks noGrp="1"/>
          </p:cNvSpPr>
          <p:nvPr/>
        </p:nvSpPr>
        <p:spPr bwMode="auto">
          <a:xfrm>
            <a:off x="5622933" y="6456381"/>
            <a:ext cx="4302126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701" tIns="45853" rIns="91701" bIns="45853" anchor="b"/>
          <a:lstStyle/>
          <a:p>
            <a:pPr algn="r" defTabSz="912813"/>
            <a:fld id="{6C773F78-7584-4BF7-81B1-BD84A5D42EB4}" type="slidenum">
              <a:rPr lang="ru-RU" sz="1200"/>
              <a:pPr algn="r" defTabSz="912813"/>
              <a:t>11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20233273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64C57-68F7-42FA-9981-769E69FB0927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AED95-EB79-4EB1-984C-E81D7C2859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675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64C57-68F7-42FA-9981-769E69FB0927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AED95-EB79-4EB1-984C-E81D7C2859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0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64C57-68F7-42FA-9981-769E69FB0927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AED95-EB79-4EB1-984C-E81D7C2859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91595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 userDrawn="1">
            <p:ph type="title"/>
          </p:nvPr>
        </p:nvSpPr>
        <p:spPr>
          <a:xfrm>
            <a:off x="395535" y="404665"/>
            <a:ext cx="8424937" cy="7920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z="2400" dirty="0" smtClean="0">
                <a:solidFill>
                  <a:srgbClr val="008A3E"/>
                </a:solidFill>
                <a:effectLst>
                  <a:glow rad="101600">
                    <a:srgbClr val="DAEFC3">
                      <a:alpha val="60000"/>
                    </a:srgbClr>
                  </a:glow>
                </a:effectLst>
              </a:rPr>
              <a:t>Образец заголовка</a:t>
            </a: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57885-75D8-44DE-B0F2-69792F64EB69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9CFA6-3E76-445C-86BF-ADCE860CA0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5604171"/>
      </p:ext>
    </p:extLst>
  </p:cSld>
  <p:clrMapOvr>
    <a:masterClrMapping/>
  </p:clrMapOvr>
  <p:transition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2"/>
          <p:cNvSpPr>
            <a:spLocks noGrp="1" noChangeArrowheads="1"/>
          </p:cNvSpPr>
          <p:nvPr userDrawn="1">
            <p:ph type="title"/>
          </p:nvPr>
        </p:nvSpPr>
        <p:spPr>
          <a:xfrm>
            <a:off x="395535" y="404666"/>
            <a:ext cx="8424937" cy="7920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z="2400" dirty="0">
                <a:solidFill>
                  <a:srgbClr val="008A3E"/>
                </a:solidFill>
                <a:effectLst>
                  <a:glow rad="101600">
                    <a:srgbClr val="DAEFC3">
                      <a:alpha val="60000"/>
                    </a:srgbClr>
                  </a:glow>
                </a:effectLst>
              </a:rPr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833644511"/>
      </p:ext>
    </p:extLst>
  </p:cSld>
  <p:clrMapOvr>
    <a:masterClrMapping/>
  </p:clrMapOvr>
  <p:transition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64C57-68F7-42FA-9981-769E69FB0927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AED95-EB79-4EB1-984C-E81D7C28597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5" y="404665"/>
            <a:ext cx="8424937" cy="7920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z="2400" dirty="0" smtClean="0">
                <a:solidFill>
                  <a:srgbClr val="008A3E"/>
                </a:solidFill>
                <a:effectLst>
                  <a:glow rad="101600">
                    <a:srgbClr val="DAEFC3">
                      <a:alpha val="60000"/>
                    </a:srgbClr>
                  </a:glow>
                </a:effectLst>
              </a:rPr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667342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64C57-68F7-42FA-9981-769E69FB0927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AED95-EB79-4EB1-984C-E81D7C2859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6593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64C57-68F7-42FA-9981-769E69FB0927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AED95-EB79-4EB1-984C-E81D7C2859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9366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64C57-68F7-42FA-9981-769E69FB0927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AED95-EB79-4EB1-984C-E81D7C2859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1954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64C57-68F7-42FA-9981-769E69FB0927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AED95-EB79-4EB1-984C-E81D7C2859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1300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64C57-68F7-42FA-9981-769E69FB0927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AED95-EB79-4EB1-984C-E81D7C2859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5356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64C57-68F7-42FA-9981-769E69FB0927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AED95-EB79-4EB1-984C-E81D7C2859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033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64C57-68F7-42FA-9981-769E69FB0927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AED95-EB79-4EB1-984C-E81D7C2859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5180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464C57-68F7-42FA-9981-769E69FB0927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AED95-EB79-4EB1-984C-E81D7C2859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3489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9" r:id="rId12"/>
    <p:sldLayoutId id="2147483680" r:id="rId13"/>
    <p:sldLayoutId id="2147483681" r:id="rId1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5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3.pn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g"/><Relationship Id="rId3" Type="http://schemas.openxmlformats.org/officeDocument/2006/relationships/image" Target="../media/image26.png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11" Type="http://schemas.openxmlformats.org/officeDocument/2006/relationships/image" Target="../media/image34.jpeg"/><Relationship Id="rId5" Type="http://schemas.openxmlformats.org/officeDocument/2006/relationships/image" Target="../media/image28.jpeg"/><Relationship Id="rId10" Type="http://schemas.openxmlformats.org/officeDocument/2006/relationships/image" Target="../media/image33.jpeg"/><Relationship Id="rId4" Type="http://schemas.openxmlformats.org/officeDocument/2006/relationships/image" Target="../media/image27.jpeg"/><Relationship Id="rId9" Type="http://schemas.openxmlformats.org/officeDocument/2006/relationships/image" Target="../media/image3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15567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ctrTitle" idx="4294967295"/>
          </p:nvPr>
        </p:nvSpPr>
        <p:spPr>
          <a:xfrm>
            <a:off x="395536" y="4868863"/>
            <a:ext cx="8352928" cy="1512887"/>
          </a:xfrm>
          <a:blipFill dpi="0" rotWithShape="1">
            <a:blip r:embed="rId3" cstate="print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26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О районном бюджете на 2021 год </a:t>
            </a:r>
            <a:br>
              <a:rPr lang="ru-RU" sz="26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6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и плановый период 2022-2023 годов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-171333"/>
            <a:ext cx="3920497" cy="738664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endParaRPr lang="ru-RU" sz="1400" dirty="0" smtClean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sz="14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Финансовое управление администрации Казачинского района</a:t>
            </a:r>
            <a:endParaRPr lang="ru-RU" sz="14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84333"/>
            <a:ext cx="442168" cy="5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684333"/>
            <a:ext cx="5267325" cy="428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251520" y="404664"/>
            <a:ext cx="8712968" cy="1090866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08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2000" b="1" dirty="0" smtClean="0">
                <a:ln w="3175">
                  <a:solidFill>
                    <a:schemeClr val="bg1"/>
                  </a:solidFill>
                </a:ln>
                <a:latin typeface="Tahoma" pitchFamily="34" charset="0"/>
                <a:ea typeface="Tahoma" pitchFamily="34" charset="0"/>
                <a:cs typeface="Tahoma" pitchFamily="34" charset="0"/>
              </a:rPr>
              <a:t>Изменения федерального и краевого законодательства в части, влияющей на формирование доходов консолидированного </a:t>
            </a:r>
            <a:r>
              <a:rPr lang="ru-RU" sz="2000" b="1" dirty="0" smtClean="0">
                <a:ln w="3175">
                  <a:solidFill>
                    <a:schemeClr val="bg1"/>
                  </a:solidFill>
                </a:ln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бюджета района на 2021 год</a:t>
            </a:r>
            <a:endParaRPr lang="ru-RU" sz="2000" b="1" dirty="0">
              <a:ln w="3175">
                <a:solidFill>
                  <a:schemeClr val="bg1"/>
                </a:solidFill>
              </a:ln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23728" y="2052515"/>
            <a:ext cx="68407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b="1" dirty="0" smtClean="0"/>
              <a:t>увеличение ставок </a:t>
            </a:r>
            <a:r>
              <a:rPr lang="ru-RU" sz="1600" b="1" dirty="0"/>
              <a:t>акцизов по всем видам нефтепродуктов (за исключением прямогонного бензина</a:t>
            </a:r>
            <a:r>
              <a:rPr lang="ru-RU" sz="1600" b="1" dirty="0" smtClean="0"/>
              <a:t>) (бюджеты поселений)</a:t>
            </a:r>
            <a:endParaRPr lang="ru-RU" sz="1600" b="1" dirty="0" smtClean="0"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416688" y="1979014"/>
            <a:ext cx="1584176" cy="731779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90000"/>
              </a:lnSpc>
              <a:defRPr sz="1600" b="0" i="0" u="none" strike="noStrike" kern="1200" baseline="0">
                <a:solidFill>
                  <a:srgbClr val="000000"/>
                </a:solidFill>
                <a:latin typeface="Arial"/>
              </a:defRPr>
            </a:pPr>
            <a:r>
              <a:rPr lang="ru-RU" b="1" dirty="0" smtClean="0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Trebuchet MS" pitchFamily="34" charset="0"/>
                <a:cs typeface="Arial" charset="0"/>
              </a:rPr>
              <a:t>+ 23,0 </a:t>
            </a:r>
            <a:r>
              <a:rPr lang="ru-RU" b="1" dirty="0" smtClean="0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Trebuchet MS" pitchFamily="34" charset="0"/>
                <a:cs typeface="Arial" charset="0"/>
              </a:rPr>
              <a:t>т.р.</a:t>
            </a:r>
            <a:endParaRPr lang="ru-RU" b="1" dirty="0">
              <a:ln>
                <a:solidFill>
                  <a:srgbClr val="35873B"/>
                </a:solidFill>
              </a:ln>
              <a:solidFill>
                <a:srgbClr val="8AD08F"/>
              </a:solidFill>
              <a:latin typeface="Trebuchet MS" pitchFamily="34" charset="0"/>
              <a:cs typeface="Arial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125358" y="3376173"/>
            <a:ext cx="68407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b="1" dirty="0" smtClean="0"/>
              <a:t>отмена налогового режима ЕНВД с 01.01.2021 (районный бюджет)</a:t>
            </a:r>
            <a:endParaRPr lang="ru-RU" sz="1600" b="1" dirty="0" smtClean="0"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395536" y="3320778"/>
            <a:ext cx="1584176" cy="731779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90000"/>
              </a:lnSpc>
              <a:defRPr sz="1600" b="0" i="0" u="none" strike="noStrike" kern="1200" baseline="0">
                <a:solidFill>
                  <a:srgbClr val="000000"/>
                </a:solidFill>
                <a:latin typeface="Arial"/>
              </a:defRPr>
            </a:pPr>
            <a:r>
              <a:rPr lang="ru-RU" b="1" dirty="0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Trebuchet MS" pitchFamily="34" charset="0"/>
                <a:cs typeface="Arial" charset="0"/>
              </a:rPr>
              <a:t>-</a:t>
            </a:r>
            <a:r>
              <a:rPr lang="ru-RU" b="1" dirty="0" smtClean="0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Trebuchet MS" pitchFamily="34" charset="0"/>
                <a:cs typeface="Arial" charset="0"/>
              </a:rPr>
              <a:t> 2 033,9 т.р.</a:t>
            </a:r>
            <a:endParaRPr lang="ru-RU" b="1" dirty="0">
              <a:ln>
                <a:solidFill>
                  <a:srgbClr val="35873B"/>
                </a:solidFill>
              </a:ln>
              <a:solidFill>
                <a:srgbClr val="8AD08F"/>
              </a:solidFill>
              <a:latin typeface="Trebuchet MS" pitchFamily="34" charset="0"/>
              <a:cs typeface="Arial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2123728" y="4517933"/>
            <a:ext cx="68407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b="1" dirty="0" smtClean="0"/>
              <a:t>увеличение норматива </a:t>
            </a:r>
            <a:r>
              <a:rPr lang="ru-RU" sz="1600" b="1" dirty="0"/>
              <a:t>отчислений </a:t>
            </a:r>
            <a:r>
              <a:rPr lang="ru-RU" sz="1600" b="1" dirty="0" smtClean="0"/>
              <a:t>по УСН с 50% до 70% (районный бюджет)</a:t>
            </a:r>
            <a:endParaRPr lang="ru-RU" sz="1600" b="1" dirty="0" smtClean="0"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395536" y="4527699"/>
            <a:ext cx="1584176" cy="731779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90000"/>
              </a:lnSpc>
              <a:defRPr sz="1600" b="0" i="0" u="none" strike="noStrike" kern="1200" baseline="0">
                <a:solidFill>
                  <a:srgbClr val="000000"/>
                </a:solidFill>
                <a:latin typeface="Arial"/>
              </a:defRPr>
            </a:pPr>
            <a:r>
              <a:rPr lang="ru-RU" b="1" dirty="0" smtClean="0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Trebuchet MS" pitchFamily="34" charset="0"/>
                <a:cs typeface="Arial" charset="0"/>
              </a:rPr>
              <a:t>+ 3 357,9 т.р.</a:t>
            </a:r>
            <a:endParaRPr lang="ru-RU" b="1" dirty="0">
              <a:ln>
                <a:solidFill>
                  <a:srgbClr val="35873B"/>
                </a:solidFill>
              </a:ln>
              <a:solidFill>
                <a:srgbClr val="8AD08F"/>
              </a:solidFill>
              <a:latin typeface="Trebuchet MS" pitchFamily="34" charset="0"/>
              <a:cs typeface="Arial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63316" y="5697376"/>
            <a:ext cx="1760412" cy="731779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90000"/>
              </a:lnSpc>
              <a:defRPr sz="1600" b="0" i="0" u="none" strike="noStrike" kern="1200" baseline="0">
                <a:solidFill>
                  <a:srgbClr val="000000"/>
                </a:solidFill>
                <a:latin typeface="Arial"/>
              </a:defRPr>
            </a:pPr>
            <a:r>
              <a:rPr lang="ru-RU" sz="2000" b="1" dirty="0" smtClean="0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Trebuchet MS" pitchFamily="34" charset="0"/>
                <a:cs typeface="Arial" charset="0"/>
              </a:rPr>
              <a:t>+ 1 347,0 т.р.</a:t>
            </a:r>
            <a:endParaRPr lang="ru-RU" sz="2000" b="1" dirty="0">
              <a:ln>
                <a:solidFill>
                  <a:srgbClr val="35873B"/>
                </a:solidFill>
              </a:ln>
              <a:solidFill>
                <a:srgbClr val="8AD08F"/>
              </a:solidFill>
              <a:latin typeface="Trebuchet MS" pitchFamily="34" charset="0"/>
              <a:cs typeface="Arial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231740" y="5841591"/>
            <a:ext cx="66247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b="1" dirty="0" smtClean="0"/>
              <a:t>ИТОГО прирост от изменений законодательства в сфере доходов</a:t>
            </a:r>
          </a:p>
        </p:txBody>
      </p:sp>
    </p:spTree>
    <p:extLst>
      <p:ext uri="{BB962C8B-B14F-4D97-AF65-F5344CB8AC3E}">
        <p14:creationId xmlns:p14="http://schemas.microsoft.com/office/powerpoint/2010/main" val="2849453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323528" y="404664"/>
            <a:ext cx="8640960" cy="792088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08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 w="3175">
                  <a:solidFill>
                    <a:schemeClr val="bg1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Основные параметры районного бюджета на 2021-2023 годы, </a:t>
            </a:r>
            <a:r>
              <a:rPr lang="ru-RU" sz="2200" b="1" dirty="0" smtClean="0">
                <a:ln w="3175">
                  <a:solidFill>
                    <a:schemeClr val="bg1"/>
                  </a:solidFill>
                </a:ln>
                <a:latin typeface="Tahoma" pitchFamily="34" charset="0"/>
                <a:ea typeface="Tahoma" pitchFamily="34" charset="0"/>
                <a:cs typeface="Tahoma" pitchFamily="34" charset="0"/>
              </a:rPr>
              <a:t>млн</a:t>
            </a:r>
            <a:r>
              <a:rPr kumimoji="0" lang="ru-RU" sz="2200" b="1" i="0" u="none" strike="noStrike" kern="1200" cap="none" spc="0" normalizeH="0" baseline="0" noProof="0" dirty="0" smtClean="0">
                <a:ln w="3175">
                  <a:solidFill>
                    <a:schemeClr val="bg1"/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. рублей</a:t>
            </a:r>
          </a:p>
        </p:txBody>
      </p:sp>
      <p:graphicFrame>
        <p:nvGraphicFramePr>
          <p:cNvPr id="15" name="Group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3859475"/>
              </p:ext>
            </p:extLst>
          </p:nvPr>
        </p:nvGraphicFramePr>
        <p:xfrm>
          <a:off x="395536" y="1268760"/>
          <a:ext cx="8568952" cy="2664296"/>
        </p:xfrm>
        <a:graphic>
          <a:graphicData uri="http://schemas.openxmlformats.org/drawingml/2006/table">
            <a:tbl>
              <a:tblPr/>
              <a:tblGrid>
                <a:gridCol w="8568952"/>
              </a:tblGrid>
              <a:tr h="266429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dirty="0" smtClean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08000" marT="360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547943477"/>
              </p:ext>
            </p:extLst>
          </p:nvPr>
        </p:nvGraphicFramePr>
        <p:xfrm>
          <a:off x="467544" y="1628800"/>
          <a:ext cx="8352928" cy="5056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537876650"/>
              </p:ext>
            </p:extLst>
          </p:nvPr>
        </p:nvGraphicFramePr>
        <p:xfrm>
          <a:off x="683568" y="1196752"/>
          <a:ext cx="7992888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322249" y="240324"/>
            <a:ext cx="8640960" cy="864096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0800000" scaled="1"/>
            <a:tileRect/>
          </a:gradFill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400" b="1" dirty="0" smtClean="0">
                <a:ln w="3175">
                  <a:solidFill>
                    <a:schemeClr val="bg1"/>
                  </a:solidFill>
                </a:ln>
                <a:latin typeface="Tahoma" pitchFamily="34" charset="0"/>
                <a:ea typeface="Tahoma" pitchFamily="34" charset="0"/>
                <a:cs typeface="Tahoma" pitchFamily="34" charset="0"/>
              </a:rPr>
              <a:t>Собственные доходы районного бюджета </a:t>
            </a:r>
            <a:r>
              <a:rPr lang="ru-RU" sz="2200" b="1" dirty="0" smtClean="0">
                <a:ln w="3175">
                  <a:solidFill>
                    <a:schemeClr val="bg1"/>
                  </a:solidFill>
                </a:ln>
                <a:latin typeface="Tahoma" pitchFamily="34" charset="0"/>
                <a:ea typeface="Tahoma" pitchFamily="34" charset="0"/>
                <a:cs typeface="Tahoma" pitchFamily="34" charset="0"/>
              </a:rPr>
              <a:t>на 2021 год </a:t>
            </a:r>
            <a:r>
              <a:rPr lang="ru-RU" sz="2000" b="1" dirty="0" smtClean="0">
                <a:ln w="3175">
                  <a:solidFill>
                    <a:schemeClr val="bg1"/>
                  </a:solidFill>
                </a:ln>
                <a:latin typeface="Tahoma" pitchFamily="34" charset="0"/>
                <a:ea typeface="Tahoma" pitchFamily="34" charset="0"/>
                <a:cs typeface="Tahoma" pitchFamily="34" charset="0"/>
              </a:rPr>
              <a:t>(без учета целевых средств краевого бюджета), млн. руб.</a:t>
            </a:r>
            <a:endParaRPr lang="ru-RU" sz="2400" b="1" dirty="0">
              <a:ln w="3175">
                <a:solidFill>
                  <a:schemeClr val="bg1"/>
                </a:solidFill>
              </a:ln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Rectangle 6"/>
          <p:cNvSpPr txBox="1">
            <a:spLocks noChangeArrowheads="1"/>
          </p:cNvSpPr>
          <p:nvPr/>
        </p:nvSpPr>
        <p:spPr bwMode="auto">
          <a:xfrm>
            <a:off x="6686550" y="7882565"/>
            <a:ext cx="2133600" cy="635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endParaRPr lang="ru-RU" sz="1400" dirty="0"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07704" y="2358429"/>
            <a:ext cx="648072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47,0</a:t>
            </a:r>
          </a:p>
        </p:txBody>
      </p:sp>
      <p:sp>
        <p:nvSpPr>
          <p:cNvPr id="14" name="Прямая соединительная линия 13"/>
          <p:cNvSpPr/>
          <p:nvPr/>
        </p:nvSpPr>
        <p:spPr>
          <a:xfrm>
            <a:off x="4211959" y="2727760"/>
            <a:ext cx="3960440" cy="0"/>
          </a:xfrm>
          <a:prstGeom prst="line">
            <a:avLst/>
          </a:prstGeom>
          <a:ln w="190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15" name="Прямая соединительная линия 14"/>
          <p:cNvSpPr/>
          <p:nvPr/>
        </p:nvSpPr>
        <p:spPr>
          <a:xfrm>
            <a:off x="3275856" y="2543095"/>
            <a:ext cx="936103" cy="184665"/>
          </a:xfrm>
          <a:prstGeom prst="line">
            <a:avLst/>
          </a:prstGeom>
          <a:ln w="190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16" name="TextBox 1"/>
          <p:cNvSpPr txBox="1"/>
          <p:nvPr/>
        </p:nvSpPr>
        <p:spPr>
          <a:xfrm>
            <a:off x="7740352" y="1196752"/>
            <a:ext cx="1224136" cy="144016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endParaRPr lang="ru-RU" sz="1200" b="1" dirty="0"/>
          </a:p>
        </p:txBody>
      </p:sp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2197968700"/>
              </p:ext>
            </p:extLst>
          </p:nvPr>
        </p:nvGraphicFramePr>
        <p:xfrm>
          <a:off x="467544" y="4005064"/>
          <a:ext cx="8568952" cy="24798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7" name="Диаграмма 16"/>
          <p:cNvGraphicFramePr/>
          <p:nvPr>
            <p:extLst>
              <p:ext uri="{D42A27DB-BD31-4B8C-83A1-F6EECF244321}">
                <p14:modId xmlns:p14="http://schemas.microsoft.com/office/powerpoint/2010/main" val="397383795"/>
              </p:ext>
            </p:extLst>
          </p:nvPr>
        </p:nvGraphicFramePr>
        <p:xfrm>
          <a:off x="4427984" y="1628800"/>
          <a:ext cx="4104456" cy="1023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323528" y="404664"/>
            <a:ext cx="8640960" cy="792088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08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z="2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Динамика </a:t>
            </a:r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налоговых и неналоговых </a:t>
            </a:r>
            <a:r>
              <a:rPr lang="ru-RU" sz="2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доходов консолидированного бюджета Казачинского района </a:t>
            </a:r>
            <a:endParaRPr lang="ru-RU" sz="20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</a:t>
            </a:r>
            <a:r>
              <a:rPr lang="ru-RU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в млн. руб.)</a:t>
            </a:r>
          </a:p>
        </p:txBody>
      </p:sp>
      <p:graphicFrame>
        <p:nvGraphicFramePr>
          <p:cNvPr id="15" name="Group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8125233"/>
              </p:ext>
            </p:extLst>
          </p:nvPr>
        </p:nvGraphicFramePr>
        <p:xfrm>
          <a:off x="395536" y="1268760"/>
          <a:ext cx="8568952" cy="2664296"/>
        </p:xfrm>
        <a:graphic>
          <a:graphicData uri="http://schemas.openxmlformats.org/drawingml/2006/table">
            <a:tbl>
              <a:tblPr/>
              <a:tblGrid>
                <a:gridCol w="8568952"/>
              </a:tblGrid>
              <a:tr h="266429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dirty="0" smtClean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08000" marT="360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124584165"/>
              </p:ext>
            </p:extLst>
          </p:nvPr>
        </p:nvGraphicFramePr>
        <p:xfrm>
          <a:off x="467544" y="1556792"/>
          <a:ext cx="8352928" cy="5056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31255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864096"/>
          </a:xfr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0800000" scaled="1"/>
            <a:tileRect/>
          </a:gradFill>
        </p:spPr>
        <p:txBody>
          <a:bodyPr>
            <a:normAutofit/>
          </a:bodyPr>
          <a:lstStyle/>
          <a:p>
            <a:pPr algn="l"/>
            <a:r>
              <a:rPr lang="ru-RU" sz="2200" b="1" kern="12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Расходы районного бюджета, тыс. руб.</a:t>
            </a:r>
          </a:p>
        </p:txBody>
      </p:sp>
      <p:graphicFrame>
        <p:nvGraphicFramePr>
          <p:cNvPr id="92" name="Таблица 9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9927945"/>
              </p:ext>
            </p:extLst>
          </p:nvPr>
        </p:nvGraphicFramePr>
        <p:xfrm>
          <a:off x="467544" y="1700808"/>
          <a:ext cx="8136905" cy="4458832"/>
        </p:xfrm>
        <a:graphic>
          <a:graphicData uri="http://schemas.openxmlformats.org/drawingml/2006/table">
            <a:tbl>
              <a:tblPr/>
              <a:tblGrid>
                <a:gridCol w="3080897"/>
                <a:gridCol w="721061"/>
                <a:gridCol w="852163"/>
                <a:gridCol w="852163"/>
                <a:gridCol w="852163"/>
                <a:gridCol w="852163"/>
                <a:gridCol w="926295"/>
              </a:tblGrid>
              <a:tr h="593105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Направления  расходов</a:t>
                      </a:r>
                    </a:p>
                  </a:txBody>
                  <a:tcPr marL="2811" marR="2811" marT="281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>
                        <a:alpha val="28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2020 год бюджет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>
                        <a:alpha val="28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2021 год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>
                        <a:alpha val="28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Доля в общем объеме расходов 2021 года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>
                        <a:alpha val="28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2022 год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>
                        <a:alpha val="28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2023 год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>
                        <a:alpha val="28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Прирост (уменьшение) в 2021 году по отношению к 2020 году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>
                        <a:alpha val="28000"/>
                      </a:srgbClr>
                    </a:solidFill>
                  </a:tcPr>
                </a:tc>
              </a:tr>
              <a:tr h="189197"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Общегосударственные вопросы</a:t>
                      </a:r>
                    </a:p>
                  </a:txBody>
                  <a:tcPr marL="2811" marR="2811" marT="2811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48 731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48 029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7,03%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40 713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38 767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-702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238964"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1" i="0" u="none" strike="noStrike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Национальная оборона</a:t>
                      </a:r>
                    </a:p>
                  </a:txBody>
                  <a:tcPr marL="2811" marR="2811" marT="2811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895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806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0,12%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829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0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-89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385310"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 marL="2811" marR="2811" marT="2811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4 280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4 354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0,64%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3 295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3 565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74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238964"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1" i="0" u="none" strike="noStrike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Национальная экономика</a:t>
                      </a:r>
                    </a:p>
                  </a:txBody>
                  <a:tcPr marL="2811" marR="2811" marT="2811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36 768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31 927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4,68%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28 252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28 511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-4 841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216882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Жилищно-коммунальное хозяйство</a:t>
                      </a:r>
                    </a:p>
                  </a:txBody>
                  <a:tcPr marL="2811" marR="2811" marT="281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58 840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6 953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1,02%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7 228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7 228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-51 887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20916"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Образование</a:t>
                      </a:r>
                    </a:p>
                  </a:txBody>
                  <a:tcPr marL="2811" marR="2811" marT="2811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370 162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372 279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54,53%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355 119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345 787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2 117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201096"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1" i="0" u="none" strike="noStrike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Культура, кинематография </a:t>
                      </a:r>
                    </a:p>
                  </a:txBody>
                  <a:tcPr marL="2811" marR="2811" marT="2811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92 037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80 213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11,75%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70 090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70 422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-11 824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79940"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Здравоохранение</a:t>
                      </a:r>
                    </a:p>
                  </a:txBody>
                  <a:tcPr marL="2811" marR="2811" marT="2811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114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151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0,02%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151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151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37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238964"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Социальная политика</a:t>
                      </a:r>
                    </a:p>
                  </a:txBody>
                  <a:tcPr marL="2811" marR="2811" marT="2811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15 772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15 762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2,31%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14 847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12 869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-10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297987"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Физическая культура и спорт</a:t>
                      </a:r>
                    </a:p>
                  </a:txBody>
                  <a:tcPr marL="2811" marR="2811" marT="2811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5 061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4 832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0,71%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4 430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4 430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-229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215326"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Межбюджетные трансферты общего характера </a:t>
                      </a:r>
                    </a:p>
                  </a:txBody>
                  <a:tcPr marL="2811" marR="2811" marT="2811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125 159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117 457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17,20%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117 080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116 892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-7 702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1" i="0" u="none" strike="noStrike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Условно-утвержденные расходы</a:t>
                      </a:r>
                    </a:p>
                  </a:txBody>
                  <a:tcPr marL="2811" marR="2811" marT="2811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0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0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9 059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18 289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 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</a:tr>
              <a:tr h="179940"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ВСЕГО РАСХОДОВ</a:t>
                      </a:r>
                    </a:p>
                  </a:txBody>
                  <a:tcPr marL="2811" marR="2811" marT="2811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>
                        <a:alpha val="28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757 819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>
                        <a:alpha val="28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682 763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>
                        <a:alpha val="28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100,00%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>
                        <a:alpha val="28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651 093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>
                        <a:alpha val="28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646 911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>
                        <a:alpha val="28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-75 056</a:t>
                      </a:r>
                    </a:p>
                  </a:txBody>
                  <a:tcPr marL="8878" marR="8878" marT="88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>
                        <a:alpha val="28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Шестиугольник 37"/>
          <p:cNvSpPr/>
          <p:nvPr/>
        </p:nvSpPr>
        <p:spPr>
          <a:xfrm>
            <a:off x="6177843" y="3351144"/>
            <a:ext cx="1944216" cy="1621071"/>
          </a:xfrm>
          <a:prstGeom prst="hexagon">
            <a:avLst/>
          </a:prstGeom>
          <a:gradFill flip="none" rotWithShape="1">
            <a:gsLst>
              <a:gs pos="0">
                <a:schemeClr val="bg1"/>
              </a:gs>
              <a:gs pos="46000">
                <a:srgbClr val="8D9CB5"/>
              </a:gs>
              <a:gs pos="100000">
                <a:srgbClr val="607493"/>
              </a:gs>
            </a:gsLst>
            <a:path path="circle">
              <a:fillToRect l="50000" t="130000" r="50000" b="-30000"/>
            </a:path>
            <a:tileRect/>
          </a:gradFill>
          <a:ln w="25400">
            <a:solidFill>
              <a:srgbClr val="62759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47" tIns="40074" rIns="80147" bIns="40074"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35496" y="1556792"/>
            <a:ext cx="4536504" cy="327152"/>
          </a:xfrm>
          <a:prstGeom prst="rect">
            <a:avLst/>
          </a:prstGeom>
          <a:solidFill>
            <a:schemeClr val="bg1"/>
          </a:solidFill>
        </p:spPr>
        <p:txBody>
          <a:bodyPr wrap="square" lIns="80147" tIns="40074" rIns="80147" bIns="40074" rtlCol="0">
            <a:spAutoFit/>
          </a:bodyPr>
          <a:lstStyle/>
          <a:p>
            <a:pPr algn="ctr"/>
            <a:endParaRPr lang="ru-RU" sz="1600" b="1" dirty="0">
              <a:solidFill>
                <a:schemeClr val="tx1">
                  <a:lumMod val="65000"/>
                  <a:lumOff val="3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84408" y="2045011"/>
            <a:ext cx="1704998" cy="1004260"/>
          </a:xfrm>
          <a:prstGeom prst="rect">
            <a:avLst/>
          </a:prstGeom>
        </p:spPr>
        <p:txBody>
          <a:bodyPr wrap="square" lIns="80147" tIns="40074" rIns="80147" bIns="40074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69,3</a:t>
            </a:r>
            <a:endParaRPr lang="ru-RU" sz="6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098715" y="2265707"/>
            <a:ext cx="1986927" cy="511818"/>
          </a:xfrm>
          <a:prstGeom prst="rect">
            <a:avLst/>
          </a:prstGeom>
        </p:spPr>
        <p:txBody>
          <a:bodyPr wrap="square" lIns="80147" tIns="40074" rIns="80147" bIns="40074">
            <a:spAutoFit/>
          </a:bodyPr>
          <a:lstStyle/>
          <a:p>
            <a:r>
              <a:rPr lang="ru-RU" sz="1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 </a:t>
            </a:r>
            <a:r>
              <a:rPr lang="ru-RU" sz="1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всех расходов </a:t>
            </a:r>
          </a:p>
          <a:p>
            <a:r>
              <a:rPr lang="ru-RU" sz="1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районного бюджета </a:t>
            </a:r>
            <a:endParaRPr lang="ru-RU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4355088"/>
              </p:ext>
            </p:extLst>
          </p:nvPr>
        </p:nvGraphicFramePr>
        <p:xfrm>
          <a:off x="256983" y="4459439"/>
          <a:ext cx="3487925" cy="1442851"/>
        </p:xfrm>
        <a:graphic>
          <a:graphicData uri="http://schemas.openxmlformats.org/drawingml/2006/table">
            <a:tbl>
              <a:tblPr/>
              <a:tblGrid>
                <a:gridCol w="87267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61524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00739">
                <a:tc>
                  <a:txBody>
                    <a:bodyPr/>
                    <a:lstStyle/>
                    <a:p>
                      <a:pPr algn="r"/>
                      <a:r>
                        <a:rPr lang="ru-RU" sz="12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372,3 </a:t>
                      </a:r>
                      <a:r>
                        <a:rPr lang="ru-RU" sz="1200" b="1" kern="120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м.р</a:t>
                      </a:r>
                      <a:r>
                        <a:rPr lang="ru-RU" sz="12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  <a:endParaRPr lang="ru-RU" sz="12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8191" marR="78191" marT="32652" marB="32652" anchor="ctr">
                    <a:lnL w="12700" cmpd="sng">
                      <a:noFill/>
                      <a:prstDash val="soli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Образование</a:t>
                      </a:r>
                      <a:endParaRPr lang="ru-RU" sz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191" marR="78191" marT="32652" marB="3265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3609">
                <a:tc>
                  <a:txBody>
                    <a:bodyPr/>
                    <a:lstStyle/>
                    <a:p>
                      <a:pPr algn="r"/>
                      <a:r>
                        <a:rPr lang="ru-RU" sz="1200" b="1" kern="12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80,2 </a:t>
                      </a:r>
                      <a:r>
                        <a:rPr lang="ru-RU" sz="1200" b="1" kern="1200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м.р</a:t>
                      </a:r>
                      <a:r>
                        <a:rPr lang="ru-RU" sz="1200" b="1" kern="12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  <a:endParaRPr lang="ru-RU" sz="12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8191" marR="78191" marT="32652" marB="3265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Культура</a:t>
                      </a:r>
                      <a:endParaRPr lang="ru-RU" sz="12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191" marR="78191" marT="32652" marB="3265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16146">
                <a:tc>
                  <a:txBody>
                    <a:bodyPr/>
                    <a:lstStyle/>
                    <a:p>
                      <a:pPr algn="r"/>
                      <a:r>
                        <a:rPr lang="ru-RU" sz="12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0,1</a:t>
                      </a:r>
                      <a:r>
                        <a:rPr lang="ru-RU" sz="1200" b="1" kern="12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200" b="1" kern="1200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м.р</a:t>
                      </a:r>
                      <a:r>
                        <a:rPr lang="ru-RU" sz="1200" b="1" kern="12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  <a:endParaRPr lang="ru-RU" sz="12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8191" marR="78191" marT="32652" marB="3265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Здравоохранение</a:t>
                      </a:r>
                      <a:endParaRPr lang="ru-RU" sz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191" marR="78191" marT="32652" marB="3265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58561">
                <a:tc>
                  <a:txBody>
                    <a:bodyPr/>
                    <a:lstStyle/>
                    <a:p>
                      <a:pPr algn="r"/>
                      <a:r>
                        <a:rPr lang="ru-RU" sz="1200" b="1" kern="12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15,8 </a:t>
                      </a:r>
                      <a:r>
                        <a:rPr lang="ru-RU" sz="1200" b="1" kern="1200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м.р</a:t>
                      </a:r>
                      <a:r>
                        <a:rPr lang="ru-RU" sz="1200" b="1" kern="12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  <a:endParaRPr lang="ru-RU" sz="12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8191" marR="78191" marT="32652" marB="3265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Социальная</a:t>
                      </a:r>
                      <a:r>
                        <a:rPr lang="ru-RU" sz="12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политика</a:t>
                      </a:r>
                      <a:endParaRPr lang="ru-RU" sz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191" marR="78191" marT="32652" marB="3265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24690">
                <a:tc>
                  <a:txBody>
                    <a:bodyPr/>
                    <a:lstStyle/>
                    <a:p>
                      <a:pPr algn="r"/>
                      <a:r>
                        <a:rPr lang="ru-RU" sz="12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4,8 </a:t>
                      </a:r>
                      <a:r>
                        <a:rPr lang="ru-RU" sz="1200" b="1" kern="120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м.р</a:t>
                      </a:r>
                      <a:r>
                        <a:rPr lang="ru-RU" sz="12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  <a:endParaRPr lang="ru-RU" sz="12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8191" marR="78191" marT="32652" marB="3265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Физическая</a:t>
                      </a:r>
                      <a:r>
                        <a:rPr lang="ru-RU" sz="12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культура и спорт</a:t>
                      </a:r>
                      <a:endParaRPr lang="ru-RU" sz="12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191" marR="78191" marT="32652" marB="3265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cxnSp>
        <p:nvCxnSpPr>
          <p:cNvPr id="24" name="Прямая соединительная линия 23"/>
          <p:cNvCxnSpPr/>
          <p:nvPr/>
        </p:nvCxnSpPr>
        <p:spPr>
          <a:xfrm>
            <a:off x="791711" y="3089108"/>
            <a:ext cx="1090392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Шестиугольник 24"/>
          <p:cNvSpPr/>
          <p:nvPr/>
        </p:nvSpPr>
        <p:spPr>
          <a:xfrm>
            <a:off x="4701447" y="2476361"/>
            <a:ext cx="1772872" cy="1621071"/>
          </a:xfrm>
          <a:prstGeom prst="hexagon">
            <a:avLst/>
          </a:prstGeom>
          <a:solidFill>
            <a:schemeClr val="accent3">
              <a:lumMod val="75000"/>
            </a:schemeClr>
          </a:solidFill>
          <a:ln w="25400">
            <a:solidFill>
              <a:srgbClr val="62759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47" tIns="40074" rIns="80147" bIns="40074" rtlCol="0" anchor="ctr"/>
          <a:lstStyle/>
          <a:p>
            <a:pPr algn="ctr"/>
            <a:endParaRPr lang="ru-RU"/>
          </a:p>
        </p:txBody>
      </p:sp>
      <p:sp>
        <p:nvSpPr>
          <p:cNvPr id="30" name="Шестиугольник 29"/>
          <p:cNvSpPr/>
          <p:nvPr/>
        </p:nvSpPr>
        <p:spPr>
          <a:xfrm>
            <a:off x="2189406" y="2940657"/>
            <a:ext cx="2477896" cy="2313550"/>
          </a:xfrm>
          <a:prstGeom prst="hexagon">
            <a:avLst/>
          </a:prstGeom>
          <a:gradFill flip="none" rotWithShape="1">
            <a:gsLst>
              <a:gs pos="0">
                <a:schemeClr val="bg1"/>
              </a:gs>
              <a:gs pos="46000">
                <a:srgbClr val="8D9CB5"/>
              </a:gs>
              <a:gs pos="100000">
                <a:srgbClr val="607493"/>
              </a:gs>
            </a:gsLst>
            <a:path path="circle">
              <a:fillToRect l="50000" t="130000" r="50000" b="-30000"/>
            </a:path>
            <a:tileRect/>
          </a:gradFill>
          <a:ln w="25400">
            <a:solidFill>
              <a:srgbClr val="62759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47" tIns="40074" rIns="80147" bIns="40074" rtlCol="0" anchor="ctr"/>
          <a:lstStyle/>
          <a:p>
            <a:pPr algn="ctr"/>
            <a:endParaRPr lang="ru-RU"/>
          </a:p>
        </p:txBody>
      </p:sp>
      <p:sp>
        <p:nvSpPr>
          <p:cNvPr id="31" name="Шестиугольник 30"/>
          <p:cNvSpPr/>
          <p:nvPr/>
        </p:nvSpPr>
        <p:spPr>
          <a:xfrm>
            <a:off x="4657637" y="4228691"/>
            <a:ext cx="1772872" cy="1621071"/>
          </a:xfrm>
          <a:prstGeom prst="hexagon">
            <a:avLst/>
          </a:prstGeom>
          <a:solidFill>
            <a:schemeClr val="bg2">
              <a:lumMod val="50000"/>
            </a:schemeClr>
          </a:solidFill>
          <a:ln w="25400">
            <a:solidFill>
              <a:srgbClr val="60749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47" tIns="40074" rIns="80147" bIns="40074"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5241174" y="2579870"/>
            <a:ext cx="1193492" cy="474556"/>
          </a:xfrm>
          <a:prstGeom prst="rect">
            <a:avLst/>
          </a:prstGeom>
          <a:noFill/>
        </p:spPr>
        <p:txBody>
          <a:bodyPr wrap="square" lIns="80147" tIns="40074" rIns="80147" bIns="40074" rtlCol="0">
            <a:spAutoFit/>
          </a:bodyPr>
          <a:lstStyle/>
          <a:p>
            <a:r>
              <a:rPr lang="ru-RU" sz="25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5,7</a:t>
            </a:r>
            <a:r>
              <a:rPr lang="ru-RU" sz="25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</p:txBody>
      </p:sp>
      <p:sp>
        <p:nvSpPr>
          <p:cNvPr id="33" name="Прямоугольник 32"/>
          <p:cNvSpPr/>
          <p:nvPr/>
        </p:nvSpPr>
        <p:spPr bwMode="auto">
          <a:xfrm>
            <a:off x="4702326" y="3253962"/>
            <a:ext cx="1839866" cy="7062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47" tIns="40074" rIns="80147" bIns="40074" anchor="ctr"/>
          <a:lstStyle/>
          <a:p>
            <a:pPr algn="ctr">
              <a:defRPr/>
            </a:pPr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Экономика и ЖКХ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843808" y="3172587"/>
            <a:ext cx="1241834" cy="465651"/>
          </a:xfrm>
          <a:prstGeom prst="rect">
            <a:avLst/>
          </a:prstGeom>
          <a:noFill/>
        </p:spPr>
        <p:txBody>
          <a:bodyPr wrap="square" lIns="80147" tIns="40074" rIns="80147" bIns="40074" rtlCol="0">
            <a:spAutoFit/>
          </a:bodyPr>
          <a:lstStyle/>
          <a:p>
            <a:r>
              <a:rPr lang="ru-RU" sz="25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69,3 </a:t>
            </a:r>
            <a:r>
              <a:rPr lang="ru-RU" sz="25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ru-RU" sz="25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 bwMode="auto">
          <a:xfrm>
            <a:off x="2543510" y="3870168"/>
            <a:ext cx="1839866" cy="9737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47" tIns="40074" rIns="80147" bIns="40074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Социальная сфера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017382" y="4259147"/>
            <a:ext cx="1126316" cy="450263"/>
          </a:xfrm>
          <a:prstGeom prst="rect">
            <a:avLst/>
          </a:prstGeom>
          <a:noFill/>
        </p:spPr>
        <p:txBody>
          <a:bodyPr wrap="square" lIns="80147" tIns="40074" rIns="80147" bIns="40074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17,2 </a:t>
            </a:r>
            <a:r>
              <a:rPr lang="ru-RU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</p:txBody>
      </p:sp>
      <p:sp>
        <p:nvSpPr>
          <p:cNvPr id="44" name="Прямоугольник 43"/>
          <p:cNvSpPr/>
          <p:nvPr/>
        </p:nvSpPr>
        <p:spPr bwMode="auto">
          <a:xfrm>
            <a:off x="4548442" y="4721384"/>
            <a:ext cx="2016224" cy="9692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40074" rIns="80147" bIns="40074" anchor="ctr"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МБТ 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бюджетам поселений</a:t>
            </a:r>
            <a:endParaRPr lang="ru-RU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872325" y="3462891"/>
            <a:ext cx="987853" cy="465651"/>
          </a:xfrm>
          <a:prstGeom prst="rect">
            <a:avLst/>
          </a:prstGeom>
          <a:noFill/>
        </p:spPr>
        <p:txBody>
          <a:bodyPr wrap="square" lIns="80147" tIns="40074" rIns="80147" bIns="40074" rtlCol="0">
            <a:spAutoFit/>
          </a:bodyPr>
          <a:lstStyle/>
          <a:p>
            <a:r>
              <a:rPr lang="ru-RU" sz="25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7,8</a:t>
            </a:r>
            <a:r>
              <a:rPr lang="ru-RU" sz="25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</p:txBody>
      </p:sp>
      <p:sp>
        <p:nvSpPr>
          <p:cNvPr id="45" name="Прямоугольник 44"/>
          <p:cNvSpPr/>
          <p:nvPr/>
        </p:nvSpPr>
        <p:spPr bwMode="auto">
          <a:xfrm>
            <a:off x="6300510" y="3775363"/>
            <a:ext cx="1839866" cy="13681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147" tIns="40074" rIns="80147" bIns="40074" anchor="ctr"/>
          <a:lstStyle/>
          <a:p>
            <a:pPr algn="ctr"/>
            <a:r>
              <a:rPr lang="ru-RU" sz="16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Госуправление</a:t>
            </a:r>
            <a:r>
              <a:rPr lang="ru-RU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прочие отрасли</a:t>
            </a:r>
          </a:p>
          <a:p>
            <a:pPr algn="ctr"/>
            <a:r>
              <a:rPr lang="ru-RU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endParaRPr lang="ru-RU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Rectangle 6"/>
          <p:cNvSpPr>
            <a:spLocks noChangeArrowheads="1"/>
          </p:cNvSpPr>
          <p:nvPr/>
        </p:nvSpPr>
        <p:spPr bwMode="auto">
          <a:xfrm>
            <a:off x="386054" y="206594"/>
            <a:ext cx="8352928" cy="864096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3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3">
                  <a:lumMod val="60000"/>
                  <a:lumOff val="40000"/>
                  <a:tint val="23500"/>
                  <a:satMod val="160000"/>
                </a:schemeClr>
              </a:gs>
            </a:gsLst>
            <a:lin ang="0" scaled="1"/>
            <a:tileRect/>
          </a:gradFill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400" b="1" dirty="0" smtClean="0">
                <a:ln w="3175">
                  <a:solidFill>
                    <a:schemeClr val="bg1"/>
                  </a:solidFill>
                </a:ln>
                <a:latin typeface="Tahoma" pitchFamily="34" charset="0"/>
                <a:ea typeface="Tahoma" pitchFamily="34" charset="0"/>
                <a:cs typeface="Tahoma" pitchFamily="34" charset="0"/>
              </a:rPr>
              <a:t>Функциональная структура расходов </a:t>
            </a:r>
            <a:r>
              <a:rPr lang="ru-RU" sz="2400" b="1" dirty="0" smtClean="0">
                <a:ln w="3175">
                  <a:solidFill>
                    <a:schemeClr val="bg1"/>
                  </a:solidFill>
                </a:ln>
                <a:latin typeface="Tahoma" pitchFamily="34" charset="0"/>
                <a:ea typeface="Tahoma" pitchFamily="34" charset="0"/>
                <a:cs typeface="Tahoma" pitchFamily="34" charset="0"/>
              </a:rPr>
              <a:t>2021 </a:t>
            </a:r>
            <a:r>
              <a:rPr lang="ru-RU" sz="2400" b="1" dirty="0" smtClean="0">
                <a:ln w="3175">
                  <a:solidFill>
                    <a:schemeClr val="bg1"/>
                  </a:solidFill>
                </a:ln>
                <a:latin typeface="Tahoma" pitchFamily="34" charset="0"/>
                <a:ea typeface="Tahoma" pitchFamily="34" charset="0"/>
                <a:cs typeface="Tahoma" pitchFamily="34" charset="0"/>
              </a:rPr>
              <a:t>году</a:t>
            </a:r>
            <a:r>
              <a:rPr lang="ru-RU" sz="2000" b="1" dirty="0" smtClean="0">
                <a:ln w="3175">
                  <a:solidFill>
                    <a:schemeClr val="bg1"/>
                  </a:solidFill>
                </a:ln>
                <a:latin typeface="Tahoma" pitchFamily="34" charset="0"/>
                <a:ea typeface="Tahoma" pitchFamily="34" charset="0"/>
                <a:cs typeface="Tahoma" pitchFamily="34" charset="0"/>
              </a:rPr>
              <a:t>, млн. руб.</a:t>
            </a:r>
            <a:endParaRPr lang="ru-RU" sz="2400" b="1" dirty="0">
              <a:ln w="3175">
                <a:solidFill>
                  <a:schemeClr val="bg1"/>
                </a:solidFill>
              </a:ln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36" name="Таблица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0104427"/>
              </p:ext>
            </p:extLst>
          </p:nvPr>
        </p:nvGraphicFramePr>
        <p:xfrm>
          <a:off x="2721695" y="5956321"/>
          <a:ext cx="3487925" cy="431064"/>
        </p:xfrm>
        <a:graphic>
          <a:graphicData uri="http://schemas.openxmlformats.org/drawingml/2006/table">
            <a:tbl>
              <a:tblPr/>
              <a:tblGrid>
                <a:gridCol w="87267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61524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00739">
                <a:tc>
                  <a:txBody>
                    <a:bodyPr/>
                    <a:lstStyle/>
                    <a:p>
                      <a:pPr algn="r"/>
                      <a:r>
                        <a:rPr lang="ru-RU" sz="1200" b="1" kern="1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117,4 </a:t>
                      </a:r>
                      <a:r>
                        <a:rPr lang="ru-RU" sz="1200" b="1" kern="1200" dirty="0" err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м.р</a:t>
                      </a:r>
                      <a:r>
                        <a:rPr lang="ru-RU" sz="1200" b="1" kern="1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  <a:endParaRPr lang="ru-RU" sz="1200" b="1" kern="12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8191" marR="78191" marT="32652" marB="32652" anchor="ctr">
                    <a:lnL w="12700" cmpd="sng">
                      <a:noFill/>
                      <a:prstDash val="soli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Межбюджетные трансферты бюджетам поселений</a:t>
                      </a:r>
                      <a:endParaRPr lang="ru-RU" sz="12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191" marR="78191" marT="32652" marB="3265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39" name="Таблица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3709901"/>
              </p:ext>
            </p:extLst>
          </p:nvPr>
        </p:nvGraphicFramePr>
        <p:xfrm>
          <a:off x="4283968" y="1060494"/>
          <a:ext cx="3487925" cy="1322866"/>
        </p:xfrm>
        <a:graphic>
          <a:graphicData uri="http://schemas.openxmlformats.org/drawingml/2006/table">
            <a:tbl>
              <a:tblPr/>
              <a:tblGrid>
                <a:gridCol w="87267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61524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02266">
                <a:tc>
                  <a:txBody>
                    <a:bodyPr/>
                    <a:lstStyle/>
                    <a:p>
                      <a:pPr algn="r"/>
                      <a:r>
                        <a:rPr lang="ru-RU" sz="1200" b="1" kern="1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2,2 </a:t>
                      </a:r>
                      <a:r>
                        <a:rPr lang="ru-RU" sz="1200" b="1" kern="1200" dirty="0" err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м.р</a:t>
                      </a:r>
                      <a:r>
                        <a:rPr lang="ru-RU" sz="1200" b="1" kern="1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  <a:endParaRPr lang="ru-RU" sz="1200" b="1" kern="12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8191" marR="78191" marT="32652" marB="32652" anchor="ctr">
                    <a:lnL w="12700" cmpd="sng">
                      <a:noFill/>
                      <a:prstDash val="soli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Сельское</a:t>
                      </a:r>
                      <a:r>
                        <a:rPr lang="ru-RU" sz="1200" b="1" baseline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хозяйство</a:t>
                      </a:r>
                      <a:endParaRPr lang="ru-RU" sz="12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191" marR="78191" marT="32652" marB="3265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3609">
                <a:tc>
                  <a:txBody>
                    <a:bodyPr/>
                    <a:lstStyle/>
                    <a:p>
                      <a:pPr algn="r"/>
                      <a:r>
                        <a:rPr lang="ru-RU" sz="1200" b="1" kern="1200" baseline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20,1 </a:t>
                      </a:r>
                      <a:r>
                        <a:rPr lang="ru-RU" sz="1200" b="1" kern="1200" baseline="0" dirty="0" err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м.р</a:t>
                      </a:r>
                      <a:r>
                        <a:rPr lang="ru-RU" sz="1200" b="1" kern="1200" baseline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  <a:endParaRPr lang="ru-RU" sz="1200" b="1" kern="12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8191" marR="78191" marT="32652" marB="3265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Транспорт</a:t>
                      </a:r>
                      <a:endParaRPr lang="ru-RU" sz="1200" b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191" marR="78191" marT="32652" marB="3265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16146">
                <a:tc>
                  <a:txBody>
                    <a:bodyPr/>
                    <a:lstStyle/>
                    <a:p>
                      <a:pPr algn="r"/>
                      <a:r>
                        <a:rPr lang="ru-RU" sz="1200" b="1" kern="1200" baseline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8,8 </a:t>
                      </a:r>
                      <a:r>
                        <a:rPr lang="ru-RU" sz="1200" b="1" kern="1200" baseline="0" dirty="0" err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м.р</a:t>
                      </a:r>
                      <a:r>
                        <a:rPr lang="ru-RU" sz="1200" b="1" kern="1200" baseline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  <a:endParaRPr lang="ru-RU" sz="1200" b="1" kern="12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8191" marR="78191" marT="32652" marB="3265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Дорожное</a:t>
                      </a:r>
                      <a:r>
                        <a:rPr lang="ru-RU" sz="1200" b="1" baseline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хозяйство</a:t>
                      </a:r>
                      <a:endParaRPr lang="ru-RU" sz="12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191" marR="78191" marT="32652" marB="3265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58561">
                <a:tc>
                  <a:txBody>
                    <a:bodyPr/>
                    <a:lstStyle/>
                    <a:p>
                      <a:pPr algn="r"/>
                      <a:r>
                        <a:rPr lang="ru-RU" sz="1200" b="1" kern="1200" baseline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0,8 </a:t>
                      </a:r>
                      <a:r>
                        <a:rPr lang="ru-RU" sz="1200" b="1" kern="1200" baseline="0" dirty="0" err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м.р</a:t>
                      </a:r>
                      <a:r>
                        <a:rPr lang="ru-RU" sz="1200" b="1" kern="1200" baseline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  <a:endParaRPr lang="ru-RU" sz="1200" b="1" kern="12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8191" marR="78191" marT="32652" marB="3265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</a:t>
                      </a:r>
                      <a:r>
                        <a:rPr lang="ru-RU" sz="1200" b="1" baseline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вопросы</a:t>
                      </a:r>
                      <a:endParaRPr lang="ru-RU" sz="12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191" marR="78191" marT="32652" marB="3265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04705">
                <a:tc>
                  <a:txBody>
                    <a:bodyPr/>
                    <a:lstStyle/>
                    <a:p>
                      <a:pPr algn="r"/>
                      <a:r>
                        <a:rPr lang="ru-RU" sz="1200" b="1" kern="1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7,0 </a:t>
                      </a:r>
                      <a:r>
                        <a:rPr lang="ru-RU" sz="1200" b="1" kern="1200" dirty="0" err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м.р</a:t>
                      </a:r>
                      <a:r>
                        <a:rPr lang="ru-RU" sz="1200" b="1" kern="1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  <a:endParaRPr lang="ru-RU" sz="1200" b="1" kern="12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8191" marR="78191" marT="32652" marB="3265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ЖКХ</a:t>
                      </a:r>
                      <a:endParaRPr lang="ru-RU" sz="1200" b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191" marR="78191" marT="32652" marB="3265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42" name="Таблица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4201672"/>
              </p:ext>
            </p:extLst>
          </p:nvPr>
        </p:nvGraphicFramePr>
        <p:xfrm>
          <a:off x="6371291" y="5143516"/>
          <a:ext cx="3487925" cy="1293192"/>
        </p:xfrm>
        <a:graphic>
          <a:graphicData uri="http://schemas.openxmlformats.org/drawingml/2006/table">
            <a:tbl>
              <a:tblPr/>
              <a:tblGrid>
                <a:gridCol w="87267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61524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16146">
                <a:tc>
                  <a:txBody>
                    <a:bodyPr/>
                    <a:lstStyle/>
                    <a:p>
                      <a:pPr algn="r"/>
                      <a:r>
                        <a:rPr lang="ru-RU" sz="1200" b="1" kern="12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48,0 </a:t>
                      </a:r>
                      <a:r>
                        <a:rPr lang="ru-RU" sz="1200" b="1" kern="1200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м.р</a:t>
                      </a:r>
                      <a:r>
                        <a:rPr lang="ru-RU" sz="1200" b="1" kern="12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  <a:endParaRPr lang="ru-RU" sz="12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8191" marR="78191" marT="32652" marB="3265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Общегосударственные вопросы</a:t>
                      </a:r>
                      <a:endParaRPr lang="ru-RU" sz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191" marR="78191" marT="32652" marB="3265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58561">
                <a:tc>
                  <a:txBody>
                    <a:bodyPr/>
                    <a:lstStyle/>
                    <a:p>
                      <a:pPr algn="r"/>
                      <a:r>
                        <a:rPr lang="ru-RU" sz="1200" b="1" kern="12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4,4 </a:t>
                      </a:r>
                      <a:r>
                        <a:rPr lang="ru-RU" sz="1200" b="1" kern="1200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м.р</a:t>
                      </a:r>
                      <a:r>
                        <a:rPr lang="ru-RU" sz="1200" b="1" kern="12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  <a:endParaRPr lang="ru-RU" sz="12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8191" marR="78191" marT="32652" marB="3265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Национальная </a:t>
                      </a:r>
                    </a:p>
                    <a:p>
                      <a:r>
                        <a:rPr lang="ru-RU" sz="12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безопасность</a:t>
                      </a:r>
                      <a:endParaRPr lang="ru-RU" sz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191" marR="78191" marT="32652" marB="3265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01206">
                <a:tc>
                  <a:txBody>
                    <a:bodyPr/>
                    <a:lstStyle/>
                    <a:p>
                      <a:pPr algn="r"/>
                      <a:r>
                        <a:rPr lang="ru-RU" sz="12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0,8 </a:t>
                      </a:r>
                      <a:r>
                        <a:rPr lang="ru-RU" sz="1200" b="1" kern="120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м.р</a:t>
                      </a:r>
                      <a:r>
                        <a:rPr lang="ru-RU" sz="12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  <a:endParaRPr lang="ru-RU" sz="12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8191" marR="78191" marT="32652" marB="3265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Национальная</a:t>
                      </a:r>
                    </a:p>
                    <a:p>
                      <a:r>
                        <a:rPr lang="ru-RU" sz="12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оборона</a:t>
                      </a:r>
                      <a:endParaRPr lang="ru-RU" sz="12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191" marR="78191" marT="32652" marB="3265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85389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95536" y="548680"/>
            <a:ext cx="8568952" cy="6477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8100000" scaled="1"/>
            <a:tileRect/>
          </a:gradFill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ru-RU" sz="2200" b="1" dirty="0">
                <a:solidFill>
                  <a:srgbClr val="083E12"/>
                </a:solidFill>
                <a:latin typeface="Arial Narrow" pitchFamily="34" charset="0"/>
                <a:cs typeface="+mn-cs"/>
              </a:rPr>
              <a:t>Содействие устойчивому развитию </a:t>
            </a:r>
            <a:r>
              <a:rPr lang="ru-RU" sz="2200" b="1" dirty="0" smtClean="0">
                <a:solidFill>
                  <a:srgbClr val="083E12"/>
                </a:solidFill>
                <a:latin typeface="Arial Narrow" pitchFamily="34" charset="0"/>
                <a:cs typeface="+mn-cs"/>
              </a:rPr>
              <a:t>поселений Казачинского района</a:t>
            </a:r>
            <a:endParaRPr lang="ru-RU" sz="2200" b="1" dirty="0">
              <a:solidFill>
                <a:srgbClr val="083E12"/>
              </a:solidFill>
              <a:latin typeface="Arial Narrow" pitchFamily="34" charset="0"/>
              <a:cs typeface="+mn-cs"/>
            </a:endParaRPr>
          </a:p>
        </p:txBody>
      </p:sp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4271272607"/>
              </p:ext>
            </p:extLst>
          </p:nvPr>
        </p:nvGraphicFramePr>
        <p:xfrm>
          <a:off x="-828600" y="2878137"/>
          <a:ext cx="4968552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504056" y="1433667"/>
            <a:ext cx="3333733" cy="19082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Arial Narrow" pitchFamily="34" charset="0"/>
              </a:rPr>
              <a:t>Расходы </a:t>
            </a:r>
            <a:r>
              <a:rPr lang="ru-RU" dirty="0" smtClean="0">
                <a:latin typeface="Arial Narrow" pitchFamily="34" charset="0"/>
              </a:rPr>
              <a:t>районного </a:t>
            </a:r>
            <a:r>
              <a:rPr lang="ru-RU" dirty="0">
                <a:latin typeface="Arial Narrow" pitchFamily="34" charset="0"/>
              </a:rPr>
              <a:t>бюджета </a:t>
            </a:r>
            <a:r>
              <a:rPr lang="ru-RU" dirty="0" smtClean="0">
                <a:latin typeface="Arial Narrow" pitchFamily="34" charset="0"/>
              </a:rPr>
              <a:t>на предоставление МБТ</a:t>
            </a:r>
            <a:endParaRPr lang="ru-RU" dirty="0">
              <a:latin typeface="Arial Narrow" pitchFamily="34" charset="0"/>
            </a:endParaRPr>
          </a:p>
          <a:p>
            <a:pPr algn="ctr"/>
            <a:r>
              <a:rPr lang="ru-RU" dirty="0">
                <a:latin typeface="Arial Narrow" pitchFamily="34" charset="0"/>
              </a:rPr>
              <a:t>в </a:t>
            </a:r>
            <a:r>
              <a:rPr lang="ru-RU" dirty="0" smtClean="0">
                <a:latin typeface="Arial Narrow" pitchFamily="34" charset="0"/>
              </a:rPr>
              <a:t>2021 </a:t>
            </a:r>
            <a:r>
              <a:rPr lang="ru-RU" dirty="0">
                <a:latin typeface="Arial Narrow" pitchFamily="34" charset="0"/>
              </a:rPr>
              <a:t>году </a:t>
            </a:r>
          </a:p>
          <a:p>
            <a:pPr algn="ctr">
              <a:defRPr sz="1600" b="0" i="0" u="none" strike="noStrike" kern="1200" baseline="0">
                <a:solidFill>
                  <a:srgbClr val="000000"/>
                </a:solidFill>
                <a:latin typeface="Arial"/>
              </a:defRPr>
            </a:pPr>
            <a:r>
              <a:rPr lang="ru-RU" sz="3600" b="1" dirty="0" smtClean="0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Arial Narrow" pitchFamily="34" charset="0"/>
              </a:rPr>
              <a:t>128,1 </a:t>
            </a:r>
            <a:r>
              <a:rPr lang="ru-RU" sz="1400" b="1" dirty="0" smtClean="0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Arial Narrow" pitchFamily="34" charset="0"/>
              </a:rPr>
              <a:t>млн рублей</a:t>
            </a:r>
          </a:p>
          <a:p>
            <a:pPr algn="ctr">
              <a:defRPr sz="1600" b="0" i="0" u="none" strike="noStrike" kern="1200" baseline="0">
                <a:solidFill>
                  <a:srgbClr val="000000"/>
                </a:solidFill>
                <a:latin typeface="Arial"/>
              </a:defRPr>
            </a:pPr>
            <a:r>
              <a:rPr lang="ru-RU" sz="1400" b="1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18,8 </a:t>
            </a:r>
            <a:r>
              <a:rPr lang="ru-RU" sz="1400" b="1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% от всех расходов районного бюджета</a:t>
            </a:r>
            <a:endParaRPr lang="ru-RU" sz="1400" b="1" dirty="0">
              <a:ln>
                <a:solidFill>
                  <a:schemeClr val="accent2">
                    <a:lumMod val="75000"/>
                  </a:schemeClr>
                </a:solidFill>
              </a:ln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93840" y="1436266"/>
            <a:ext cx="4860032" cy="212365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>
                  <a:solidFill>
                    <a:srgbClr val="B88C00"/>
                  </a:solidFill>
                </a:ln>
                <a:solidFill>
                  <a:srgbClr val="FFE38B"/>
                </a:solidFill>
                <a:latin typeface="Arial Narrow" pitchFamily="34" charset="0"/>
              </a:rPr>
              <a:t>0,9</a:t>
            </a:r>
            <a:r>
              <a:rPr lang="ru-RU" sz="2000" b="1" dirty="0" smtClean="0">
                <a:ln>
                  <a:solidFill>
                    <a:srgbClr val="B88C00"/>
                  </a:solidFill>
                </a:ln>
                <a:solidFill>
                  <a:srgbClr val="FFE38B"/>
                </a:solidFill>
                <a:latin typeface="Arial Narrow" pitchFamily="34" charset="0"/>
              </a:rPr>
              <a:t> </a:t>
            </a:r>
            <a:r>
              <a:rPr lang="ru-RU" b="1" dirty="0" smtClean="0">
                <a:ln>
                  <a:solidFill>
                    <a:srgbClr val="B88C00"/>
                  </a:solidFill>
                </a:ln>
                <a:solidFill>
                  <a:srgbClr val="FFFFFF"/>
                </a:solidFill>
                <a:latin typeface="Arial Narrow" pitchFamily="34" charset="0"/>
              </a:rPr>
              <a:t>млн </a:t>
            </a:r>
            <a:r>
              <a:rPr lang="ru-RU" b="1" dirty="0">
                <a:ln>
                  <a:solidFill>
                    <a:srgbClr val="B88C00"/>
                  </a:solidFill>
                </a:ln>
                <a:solidFill>
                  <a:srgbClr val="FFFFFF"/>
                </a:solidFill>
                <a:latin typeface="Arial Narrow" pitchFamily="34" charset="0"/>
              </a:rPr>
              <a:t>рублей </a:t>
            </a:r>
            <a:r>
              <a:rPr lang="ru-RU" sz="2000" dirty="0">
                <a:latin typeface="Arial Narrow" pitchFamily="34" charset="0"/>
              </a:rPr>
              <a:t>– </a:t>
            </a:r>
            <a:r>
              <a:rPr lang="ru-RU" sz="2000" dirty="0" smtClean="0">
                <a:latin typeface="Arial Narrow" pitchFamily="34" charset="0"/>
              </a:rPr>
              <a:t>субвенции (воинский учет , административные комиссии)</a:t>
            </a:r>
            <a:endParaRPr lang="ru-RU" sz="2000" dirty="0">
              <a:latin typeface="Arial Narrow" pitchFamily="34" charset="0"/>
            </a:endParaRPr>
          </a:p>
          <a:p>
            <a:r>
              <a:rPr lang="ru-RU" sz="2400" b="1" dirty="0" smtClean="0">
                <a:ln>
                  <a:solidFill>
                    <a:srgbClr val="B88C00"/>
                  </a:solidFill>
                </a:ln>
                <a:solidFill>
                  <a:srgbClr val="FFE38B"/>
                </a:solidFill>
                <a:latin typeface="Arial Narrow" pitchFamily="34" charset="0"/>
              </a:rPr>
              <a:t>117,2</a:t>
            </a:r>
            <a:r>
              <a:rPr lang="ru-RU" sz="2000" b="1" dirty="0" smtClean="0">
                <a:ln>
                  <a:solidFill>
                    <a:srgbClr val="B88C00"/>
                  </a:solidFill>
                </a:ln>
                <a:solidFill>
                  <a:srgbClr val="FFE38B"/>
                </a:solidFill>
                <a:latin typeface="Arial Narrow" pitchFamily="34" charset="0"/>
              </a:rPr>
              <a:t> </a:t>
            </a:r>
            <a:r>
              <a:rPr lang="ru-RU" b="1" dirty="0" smtClean="0">
                <a:ln>
                  <a:solidFill>
                    <a:srgbClr val="B88C00"/>
                  </a:solidFill>
                </a:ln>
                <a:solidFill>
                  <a:srgbClr val="FFFFFF"/>
                </a:solidFill>
                <a:latin typeface="Arial Narrow" pitchFamily="34" charset="0"/>
              </a:rPr>
              <a:t>млн </a:t>
            </a:r>
            <a:r>
              <a:rPr lang="ru-RU" b="1" dirty="0">
                <a:ln>
                  <a:solidFill>
                    <a:srgbClr val="B88C00"/>
                  </a:solidFill>
                </a:ln>
                <a:solidFill>
                  <a:srgbClr val="FFFFFF"/>
                </a:solidFill>
                <a:latin typeface="Arial Narrow" pitchFamily="34" charset="0"/>
              </a:rPr>
              <a:t>рублей </a:t>
            </a:r>
            <a:r>
              <a:rPr lang="ru-RU" sz="2000" dirty="0">
                <a:latin typeface="Arial Narrow" pitchFamily="34" charset="0"/>
              </a:rPr>
              <a:t>– </a:t>
            </a:r>
            <a:r>
              <a:rPr lang="ru-RU" sz="2000" dirty="0" smtClean="0">
                <a:latin typeface="Arial Narrow" pitchFamily="34" charset="0"/>
              </a:rPr>
              <a:t>дотации и ИМБТ на сбалансированность</a:t>
            </a:r>
          </a:p>
          <a:p>
            <a:endParaRPr lang="ru-RU" sz="2000" dirty="0">
              <a:latin typeface="Arial Narrow" pitchFamily="34" charset="0"/>
            </a:endParaRPr>
          </a:p>
          <a:p>
            <a:r>
              <a:rPr lang="ru-RU" sz="2400" b="1" dirty="0" smtClean="0">
                <a:ln>
                  <a:solidFill>
                    <a:srgbClr val="B88C00"/>
                  </a:solidFill>
                </a:ln>
                <a:solidFill>
                  <a:srgbClr val="FFE38B"/>
                </a:solidFill>
                <a:latin typeface="Arial Narrow" pitchFamily="34" charset="0"/>
              </a:rPr>
              <a:t>10,0</a:t>
            </a:r>
            <a:r>
              <a:rPr lang="ru-RU" sz="2000" b="1" dirty="0" smtClean="0">
                <a:ln>
                  <a:solidFill>
                    <a:srgbClr val="B88C00"/>
                  </a:solidFill>
                </a:ln>
                <a:solidFill>
                  <a:srgbClr val="FFE38B"/>
                </a:solidFill>
                <a:latin typeface="Arial Narrow" pitchFamily="34" charset="0"/>
              </a:rPr>
              <a:t> </a:t>
            </a:r>
            <a:r>
              <a:rPr lang="ru-RU" b="1" dirty="0" smtClean="0">
                <a:ln>
                  <a:solidFill>
                    <a:srgbClr val="B88C00"/>
                  </a:solidFill>
                </a:ln>
                <a:solidFill>
                  <a:srgbClr val="FFFFFF"/>
                </a:solidFill>
                <a:latin typeface="Arial Narrow" pitchFamily="34" charset="0"/>
              </a:rPr>
              <a:t>млн </a:t>
            </a:r>
            <a:r>
              <a:rPr lang="ru-RU" b="1" dirty="0">
                <a:ln>
                  <a:solidFill>
                    <a:srgbClr val="B88C00"/>
                  </a:solidFill>
                </a:ln>
                <a:solidFill>
                  <a:srgbClr val="FFFFFF"/>
                </a:solidFill>
                <a:latin typeface="Arial Narrow" pitchFamily="34" charset="0"/>
              </a:rPr>
              <a:t>рублей </a:t>
            </a:r>
            <a:r>
              <a:rPr lang="ru-RU" sz="2000" dirty="0">
                <a:latin typeface="Arial Narrow" pitchFamily="34" charset="0"/>
              </a:rPr>
              <a:t>– субсидии и иные </a:t>
            </a:r>
            <a:r>
              <a:rPr lang="ru-RU" sz="2000" dirty="0" smtClean="0">
                <a:latin typeface="Arial Narrow" pitchFamily="34" charset="0"/>
              </a:rPr>
              <a:t>МБТ:</a:t>
            </a:r>
            <a:endParaRPr lang="ru-RU" sz="2000" dirty="0">
              <a:latin typeface="Arial Narrow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837789" y="3500593"/>
            <a:ext cx="5292080" cy="221599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rgbClr val="B88C00"/>
                  </a:solidFill>
                </a:ln>
                <a:solidFill>
                  <a:srgbClr val="FFE38B"/>
                </a:solidFill>
                <a:latin typeface="Trebuchet MS" pitchFamily="34" charset="0"/>
              </a:rPr>
              <a:t>0,8</a:t>
            </a:r>
            <a:r>
              <a:rPr lang="ru-RU" sz="2200" b="1" dirty="0" smtClean="0">
                <a:ln>
                  <a:solidFill>
                    <a:srgbClr val="B88C00"/>
                  </a:solidFill>
                </a:ln>
                <a:solidFill>
                  <a:srgbClr val="FFE38B"/>
                </a:solidFill>
                <a:latin typeface="Trebuchet MS" pitchFamily="34" charset="0"/>
              </a:rPr>
              <a:t> </a:t>
            </a:r>
            <a:r>
              <a:rPr lang="ru-RU" sz="1200" b="1" dirty="0" smtClean="0">
                <a:ln>
                  <a:solidFill>
                    <a:srgbClr val="B88C00"/>
                  </a:solidFill>
                </a:ln>
                <a:solidFill>
                  <a:srgbClr val="FFE38B"/>
                </a:solidFill>
                <a:latin typeface="Arial Narrow" pitchFamily="34" charset="0"/>
              </a:rPr>
              <a:t>млн руб. </a:t>
            </a:r>
            <a:r>
              <a:rPr lang="ru-RU" sz="1400" dirty="0" smtClean="0">
                <a:latin typeface="Arial Narrow" pitchFamily="34" charset="0"/>
              </a:rPr>
              <a:t>– пожарная безопасность</a:t>
            </a:r>
          </a:p>
          <a:p>
            <a:r>
              <a:rPr lang="ru-RU" b="1" dirty="0" smtClean="0">
                <a:ln>
                  <a:solidFill>
                    <a:srgbClr val="B88C00"/>
                  </a:solidFill>
                </a:ln>
                <a:solidFill>
                  <a:srgbClr val="FFE38B"/>
                </a:solidFill>
                <a:latin typeface="Trebuchet MS" pitchFamily="34" charset="0"/>
              </a:rPr>
              <a:t>8,5</a:t>
            </a:r>
            <a:r>
              <a:rPr lang="ru-RU" sz="2200" b="1" dirty="0" smtClean="0">
                <a:ln>
                  <a:solidFill>
                    <a:srgbClr val="B88C00"/>
                  </a:solidFill>
                </a:ln>
                <a:solidFill>
                  <a:srgbClr val="FFE38B"/>
                </a:solidFill>
                <a:latin typeface="Arial Narrow" pitchFamily="34" charset="0"/>
              </a:rPr>
              <a:t> </a:t>
            </a:r>
            <a:r>
              <a:rPr lang="ru-RU" sz="1200" b="1" dirty="0" smtClean="0">
                <a:ln>
                  <a:solidFill>
                    <a:srgbClr val="B88C00"/>
                  </a:solidFill>
                </a:ln>
                <a:solidFill>
                  <a:srgbClr val="FFE38B"/>
                </a:solidFill>
                <a:latin typeface="Arial Narrow" pitchFamily="34" charset="0"/>
              </a:rPr>
              <a:t>млн руб. </a:t>
            </a:r>
            <a:r>
              <a:rPr lang="ru-RU" sz="1400" dirty="0" smtClean="0">
                <a:latin typeface="Arial Narrow" pitchFamily="34" charset="0"/>
              </a:rPr>
              <a:t>– содержание и ремонт автомобильных дорог</a:t>
            </a:r>
          </a:p>
          <a:p>
            <a:r>
              <a:rPr lang="ru-RU" b="1" dirty="0" smtClean="0">
                <a:ln>
                  <a:solidFill>
                    <a:srgbClr val="B88C00"/>
                  </a:solidFill>
                </a:ln>
                <a:solidFill>
                  <a:srgbClr val="FFE38B"/>
                </a:solidFill>
                <a:latin typeface="Trebuchet MS" pitchFamily="34" charset="0"/>
              </a:rPr>
              <a:t>0,3</a:t>
            </a:r>
            <a:r>
              <a:rPr lang="ru-RU" sz="2200" b="1" dirty="0" smtClean="0">
                <a:ln>
                  <a:solidFill>
                    <a:srgbClr val="B88C00"/>
                  </a:solidFill>
                </a:ln>
                <a:solidFill>
                  <a:srgbClr val="FFE38B"/>
                </a:solidFill>
                <a:latin typeface="Trebuchet MS" pitchFamily="34" charset="0"/>
              </a:rPr>
              <a:t> </a:t>
            </a:r>
            <a:r>
              <a:rPr lang="ru-RU" sz="1200" b="1" dirty="0" smtClean="0">
                <a:ln>
                  <a:solidFill>
                    <a:srgbClr val="B88C00"/>
                  </a:solidFill>
                </a:ln>
                <a:solidFill>
                  <a:srgbClr val="FFE38B"/>
                </a:solidFill>
                <a:latin typeface="Arial Narrow" pitchFamily="34" charset="0"/>
              </a:rPr>
              <a:t>млн руб.</a:t>
            </a:r>
            <a:r>
              <a:rPr lang="ru-RU" sz="1600" dirty="0" smtClean="0">
                <a:latin typeface="Arial Narrow" pitchFamily="34" charset="0"/>
              </a:rPr>
              <a:t> </a:t>
            </a:r>
            <a:r>
              <a:rPr lang="ru-RU" sz="1400" dirty="0" smtClean="0">
                <a:latin typeface="Arial Narrow" pitchFamily="34" charset="0"/>
              </a:rPr>
              <a:t>– </a:t>
            </a:r>
            <a:r>
              <a:rPr lang="ru-RU" sz="1400" dirty="0" smtClean="0">
                <a:latin typeface="Arial Narrow" pitchFamily="34" charset="0"/>
              </a:rPr>
              <a:t>дорожные знаки</a:t>
            </a:r>
            <a:endParaRPr lang="ru-RU" sz="1400" dirty="0" smtClean="0">
              <a:latin typeface="Arial Narrow" pitchFamily="34" charset="0"/>
            </a:endParaRPr>
          </a:p>
          <a:p>
            <a:r>
              <a:rPr lang="ru-RU" b="1" dirty="0" smtClean="0">
                <a:ln>
                  <a:solidFill>
                    <a:srgbClr val="B88C00"/>
                  </a:solidFill>
                </a:ln>
                <a:solidFill>
                  <a:srgbClr val="FFE38B"/>
                </a:solidFill>
                <a:latin typeface="Trebuchet MS" pitchFamily="34" charset="0"/>
              </a:rPr>
              <a:t>0,2</a:t>
            </a:r>
            <a:r>
              <a:rPr lang="ru-RU" sz="2200" b="1" dirty="0" smtClean="0">
                <a:ln>
                  <a:solidFill>
                    <a:srgbClr val="B88C00"/>
                  </a:solidFill>
                </a:ln>
                <a:solidFill>
                  <a:srgbClr val="FFE38B"/>
                </a:solidFill>
                <a:latin typeface="Trebuchet MS" pitchFamily="34" charset="0"/>
              </a:rPr>
              <a:t> </a:t>
            </a:r>
            <a:r>
              <a:rPr lang="ru-RU" sz="1200" b="1" dirty="0" smtClean="0">
                <a:ln>
                  <a:solidFill>
                    <a:srgbClr val="B88C00"/>
                  </a:solidFill>
                </a:ln>
                <a:solidFill>
                  <a:srgbClr val="FFE38B"/>
                </a:solidFill>
                <a:latin typeface="Arial Narrow" pitchFamily="34" charset="0"/>
              </a:rPr>
              <a:t>млн руб.</a:t>
            </a:r>
            <a:r>
              <a:rPr lang="ru-RU" sz="1600" dirty="0" smtClean="0">
                <a:latin typeface="Arial Narrow" pitchFamily="34" charset="0"/>
              </a:rPr>
              <a:t> </a:t>
            </a:r>
            <a:r>
              <a:rPr lang="ru-RU" sz="1400" dirty="0" smtClean="0">
                <a:latin typeface="Arial Narrow" pitchFamily="34" charset="0"/>
              </a:rPr>
              <a:t>– </a:t>
            </a:r>
            <a:r>
              <a:rPr lang="ru-RU" sz="1400" dirty="0" smtClean="0">
                <a:latin typeface="Arial Narrow" pitchFamily="34" charset="0"/>
              </a:rPr>
              <a:t> </a:t>
            </a:r>
            <a:r>
              <a:rPr lang="ru-RU" sz="1400" dirty="0" err="1" smtClean="0">
                <a:latin typeface="Arial Narrow" pitchFamily="34" charset="0"/>
              </a:rPr>
              <a:t>акарицидные</a:t>
            </a:r>
            <a:r>
              <a:rPr lang="ru-RU" sz="1400" dirty="0" smtClean="0">
                <a:latin typeface="Arial Narrow" pitchFamily="34" charset="0"/>
              </a:rPr>
              <a:t> обработки</a:t>
            </a:r>
          </a:p>
          <a:p>
            <a:r>
              <a:rPr lang="ru-RU" b="1" dirty="0" smtClean="0">
                <a:ln>
                  <a:solidFill>
                    <a:srgbClr val="B88C00"/>
                  </a:solidFill>
                </a:ln>
                <a:solidFill>
                  <a:srgbClr val="FFE38B"/>
                </a:solidFill>
                <a:latin typeface="Trebuchet MS" pitchFamily="34" charset="0"/>
              </a:rPr>
              <a:t>0,2</a:t>
            </a:r>
            <a:r>
              <a:rPr lang="ru-RU" sz="2200" b="1" dirty="0" smtClean="0">
                <a:ln>
                  <a:solidFill>
                    <a:srgbClr val="B88C00"/>
                  </a:solidFill>
                </a:ln>
                <a:solidFill>
                  <a:srgbClr val="FFE38B"/>
                </a:solidFill>
                <a:latin typeface="Trebuchet MS" pitchFamily="34" charset="0"/>
              </a:rPr>
              <a:t> </a:t>
            </a:r>
            <a:r>
              <a:rPr lang="ru-RU" sz="1200" b="1" dirty="0">
                <a:ln>
                  <a:solidFill>
                    <a:srgbClr val="B88C00"/>
                  </a:solidFill>
                </a:ln>
                <a:solidFill>
                  <a:srgbClr val="FFE38B"/>
                </a:solidFill>
                <a:latin typeface="Arial Narrow" pitchFamily="34" charset="0"/>
              </a:rPr>
              <a:t>млн руб.</a:t>
            </a:r>
            <a:r>
              <a:rPr lang="ru-RU" sz="1600" dirty="0">
                <a:latin typeface="Arial Narrow" pitchFamily="34" charset="0"/>
              </a:rPr>
              <a:t> </a:t>
            </a:r>
            <a:r>
              <a:rPr lang="ru-RU" sz="1400" dirty="0">
                <a:latin typeface="Arial Narrow" pitchFamily="34" charset="0"/>
              </a:rPr>
              <a:t>– </a:t>
            </a:r>
            <a:r>
              <a:rPr lang="ru-RU" sz="1400" dirty="0" smtClean="0">
                <a:latin typeface="Arial Narrow" pitchFamily="34" charset="0"/>
              </a:rPr>
              <a:t>воинские захоронения</a:t>
            </a:r>
            <a:endParaRPr lang="ru-RU" sz="1400" dirty="0">
              <a:latin typeface="Arial Narrow" pitchFamily="34" charset="0"/>
            </a:endParaRPr>
          </a:p>
          <a:p>
            <a:endParaRPr lang="ru-RU" sz="1400" dirty="0" smtClean="0">
              <a:latin typeface="Arial Narrow" pitchFamily="34" charset="0"/>
            </a:endParaRPr>
          </a:p>
          <a:p>
            <a:endParaRPr lang="ru-RU" sz="1400" dirty="0">
              <a:latin typeface="Arial Narrow" pitchFamily="34" charset="0"/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flipH="1">
            <a:off x="3837789" y="3526624"/>
            <a:ext cx="4313215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Рисунок 13">
            <a:extLst>
              <a:ext uri="{FF2B5EF4-FFF2-40B4-BE49-F238E27FC236}">
                <a16:creationId xmlns="" xmlns:a16="http://schemas.microsoft.com/office/drawing/2014/main" id="{7C8F9C58-F712-41C8-9A64-58CE6012D33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lum bright="42000"/>
          </a:blip>
          <a:srcRect/>
          <a:stretch>
            <a:fillRect/>
          </a:stretch>
        </p:blipFill>
        <p:spPr bwMode="auto">
          <a:xfrm>
            <a:off x="35496" y="27384"/>
            <a:ext cx="498989" cy="580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6" name="Прямая соединительная линия 35"/>
          <p:cNvCxnSpPr/>
          <p:nvPr/>
        </p:nvCxnSpPr>
        <p:spPr>
          <a:xfrm flipH="1" flipV="1">
            <a:off x="3901807" y="1433667"/>
            <a:ext cx="7260" cy="149127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8016222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>
            <a:off x="666750" y="704850"/>
            <a:ext cx="7607300" cy="488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4000000" y="5048226"/>
            <a:ext cx="153550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>
                    <a:lumMod val="85000"/>
                  </a:schemeClr>
                </a:solidFill>
                <a:latin typeface="Trebuchet MS" pitchFamily="34" charset="0"/>
              </a:rPr>
              <a:t>682,8</a:t>
            </a:r>
            <a:endParaRPr lang="ru-RU" sz="3200" b="1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bg1">
                  <a:lumMod val="85000"/>
                </a:schemeClr>
              </a:solidFill>
              <a:latin typeface="Trebuchet MS" pitchFamily="34" charset="0"/>
            </a:endParaRPr>
          </a:p>
          <a:p>
            <a:pPr algn="ctr"/>
            <a:r>
              <a:rPr lang="ru-RU" sz="10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>
                    <a:lumMod val="85000"/>
                  </a:schemeClr>
                </a:solidFill>
                <a:latin typeface="Trebuchet MS" pitchFamily="34" charset="0"/>
              </a:rPr>
              <a:t>млн </a:t>
            </a:r>
            <a:r>
              <a:rPr lang="ru-RU" sz="10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>
                    <a:lumMod val="85000"/>
                  </a:schemeClr>
                </a:solidFill>
                <a:latin typeface="Trebuchet MS" pitchFamily="34" charset="0"/>
              </a:rPr>
              <a:t>рублей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173827" y="2491578"/>
            <a:ext cx="19442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00CC99"/>
                </a:solidFill>
                <a:latin typeface="Arial Narrow" pitchFamily="34" charset="0"/>
              </a:rPr>
              <a:t>ПОВЫШЕНИЕ КАЧЕСТВА ЖИЗНИ </a:t>
            </a:r>
            <a:r>
              <a:rPr lang="ru-RU" sz="1600" b="1" dirty="0">
                <a:solidFill>
                  <a:srgbClr val="00CC99"/>
                </a:solidFill>
              </a:rPr>
              <a:t>НАСЕЛЕНИЯ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779912" y="1268760"/>
            <a:ext cx="3337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C00000"/>
                </a:solidFill>
                <a:latin typeface="Arial Narrow" pitchFamily="34" charset="0"/>
              </a:rPr>
              <a:t>ПОДДЕРЖКА ОТРАСЛЕЙ ЭКОНОМИКИ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222490" y="2742015"/>
            <a:ext cx="21031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ПОВЫШЕНИЕ ЭФФЕКТИВНОСТИ РАСХОДОВ</a:t>
            </a:r>
            <a:endParaRPr lang="ru-RU" sz="1600" b="1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308304" y="5013176"/>
            <a:ext cx="2087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>
                <a:solidFill>
                  <a:schemeClr val="bg1">
                    <a:lumMod val="50000"/>
                  </a:schemeClr>
                </a:solidFill>
                <a:latin typeface="Arial Narrow" pitchFamily="34" charset="0"/>
              </a:rPr>
              <a:t>НЕПРОГРАММНЫЕ </a:t>
            </a:r>
          </a:p>
          <a:p>
            <a:r>
              <a:rPr lang="ru-RU" sz="1400" b="1" i="1" dirty="0">
                <a:solidFill>
                  <a:schemeClr val="bg1">
                    <a:lumMod val="50000"/>
                  </a:schemeClr>
                </a:solidFill>
                <a:latin typeface="Arial Narrow" pitchFamily="34" charset="0"/>
              </a:rPr>
              <a:t>РАСХОДЫ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71673" y="3654231"/>
            <a:ext cx="254645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b="1" dirty="0">
                <a:latin typeface="Arial Narrow" pitchFamily="34" charset="0"/>
              </a:rPr>
              <a:t>Развитие </a:t>
            </a:r>
            <a:r>
              <a:rPr lang="ru-RU" sz="1300" b="1" dirty="0">
                <a:solidFill>
                  <a:srgbClr val="00CC99"/>
                </a:solidFill>
                <a:latin typeface="Arial Narrow" pitchFamily="34" charset="0"/>
              </a:rPr>
              <a:t>образования</a:t>
            </a:r>
            <a:endParaRPr lang="ru-RU" sz="1300" b="1" i="1" dirty="0">
              <a:solidFill>
                <a:srgbClr val="00CC99"/>
              </a:solidFill>
              <a:latin typeface="Arial Narrow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63398" y="4045793"/>
            <a:ext cx="290675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b="1" dirty="0">
                <a:latin typeface="Arial Narrow" pitchFamily="34" charset="0"/>
              </a:rPr>
              <a:t>Развитие </a:t>
            </a:r>
            <a:r>
              <a:rPr lang="ru-RU" sz="1300" b="1" dirty="0">
                <a:solidFill>
                  <a:srgbClr val="00CC99"/>
                </a:solidFill>
                <a:latin typeface="Arial Narrow" pitchFamily="34" charset="0"/>
              </a:rPr>
              <a:t>физической культуры и спорта</a:t>
            </a:r>
            <a:endParaRPr lang="ru-RU" sz="1300" b="1" i="1" dirty="0">
              <a:solidFill>
                <a:srgbClr val="00CC99"/>
              </a:solidFill>
              <a:latin typeface="Arial Narrow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53258" y="4566149"/>
            <a:ext cx="306148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b="1" dirty="0">
                <a:latin typeface="Arial Narrow" pitchFamily="34" charset="0"/>
              </a:rPr>
              <a:t>Развитие </a:t>
            </a:r>
            <a:r>
              <a:rPr lang="ru-RU" sz="1300" b="1" dirty="0">
                <a:solidFill>
                  <a:srgbClr val="00CC99"/>
                </a:solidFill>
                <a:latin typeface="Arial Narrow" pitchFamily="34" charset="0"/>
              </a:rPr>
              <a:t>культуры</a:t>
            </a:r>
            <a:r>
              <a:rPr lang="ru-RU" sz="1300" b="1" dirty="0">
                <a:latin typeface="Arial Narrow" pitchFamily="34" charset="0"/>
              </a:rPr>
              <a:t> </a:t>
            </a:r>
            <a:endParaRPr lang="ru-RU" sz="1300" b="1" i="1" dirty="0">
              <a:latin typeface="Arial Narrow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122061" y="1845238"/>
            <a:ext cx="2781048" cy="1426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ru-RU" sz="1300" b="1" dirty="0">
                <a:latin typeface="Arial Narrow" pitchFamily="34" charset="0"/>
              </a:rPr>
              <a:t>Развитие </a:t>
            </a:r>
            <a:r>
              <a:rPr lang="ru-RU" sz="1300" b="1" dirty="0">
                <a:solidFill>
                  <a:srgbClr val="C00000"/>
                </a:solidFill>
                <a:latin typeface="Arial Narrow" pitchFamily="34" charset="0"/>
              </a:rPr>
              <a:t>транспортной</a:t>
            </a:r>
            <a:r>
              <a:rPr lang="ru-RU" sz="1300" b="1" dirty="0">
                <a:latin typeface="Arial Narrow" pitchFamily="34" charset="0"/>
              </a:rPr>
              <a:t> </a:t>
            </a:r>
            <a:r>
              <a:rPr lang="ru-RU" sz="1300" b="1" dirty="0" smtClean="0">
                <a:latin typeface="Arial Narrow" pitchFamily="34" charset="0"/>
              </a:rPr>
              <a:t>системы</a:t>
            </a:r>
          </a:p>
          <a:p>
            <a:pPr>
              <a:lnSpc>
                <a:spcPts val="1600"/>
              </a:lnSpc>
            </a:pPr>
            <a:r>
              <a:rPr lang="ru-RU" sz="1300" b="1" dirty="0" smtClean="0">
                <a:latin typeface="Arial Narrow" pitchFamily="34" charset="0"/>
              </a:rPr>
              <a:t>Развитие </a:t>
            </a:r>
            <a:r>
              <a:rPr lang="ru-RU" sz="1300" b="1" dirty="0">
                <a:solidFill>
                  <a:srgbClr val="C00000"/>
                </a:solidFill>
                <a:latin typeface="Arial Narrow" pitchFamily="34" charset="0"/>
              </a:rPr>
              <a:t>сельского </a:t>
            </a:r>
            <a:r>
              <a:rPr lang="ru-RU" sz="1300" b="1" dirty="0" smtClean="0">
                <a:solidFill>
                  <a:srgbClr val="C00000"/>
                </a:solidFill>
                <a:latin typeface="Arial Narrow" pitchFamily="34" charset="0"/>
              </a:rPr>
              <a:t>хозяйства</a:t>
            </a:r>
          </a:p>
          <a:p>
            <a:pPr>
              <a:lnSpc>
                <a:spcPts val="1600"/>
              </a:lnSpc>
            </a:pPr>
            <a:r>
              <a:rPr lang="ru-RU" sz="1300" b="1" dirty="0" smtClean="0">
                <a:latin typeface="Arial Narrow" pitchFamily="34" charset="0"/>
              </a:rPr>
              <a:t>Обеспечение </a:t>
            </a:r>
            <a:r>
              <a:rPr lang="ru-RU" sz="1300" b="1" dirty="0" smtClean="0">
                <a:solidFill>
                  <a:srgbClr val="C00000"/>
                </a:solidFill>
                <a:latin typeface="Arial Narrow" pitchFamily="34" charset="0"/>
              </a:rPr>
              <a:t>жизнедеятельности</a:t>
            </a:r>
          </a:p>
          <a:p>
            <a:pPr>
              <a:lnSpc>
                <a:spcPts val="1600"/>
              </a:lnSpc>
            </a:pPr>
            <a:r>
              <a:rPr lang="ru-RU" sz="1300" b="1" dirty="0" smtClean="0">
                <a:latin typeface="Arial Narrow" pitchFamily="34" charset="0"/>
              </a:rPr>
              <a:t>Поддержка </a:t>
            </a:r>
            <a:r>
              <a:rPr lang="ru-RU" sz="1300" b="1" dirty="0">
                <a:latin typeface="Arial Narrow" pitchFamily="34" charset="0"/>
              </a:rPr>
              <a:t>и развитие малого и среднего </a:t>
            </a:r>
            <a:r>
              <a:rPr lang="ru-RU" sz="1300" b="1" dirty="0">
                <a:solidFill>
                  <a:srgbClr val="C00000"/>
                </a:solidFill>
                <a:latin typeface="Arial Narrow" pitchFamily="34" charset="0"/>
              </a:rPr>
              <a:t>предпринимательства</a:t>
            </a:r>
          </a:p>
          <a:p>
            <a:endParaRPr lang="ru-RU" sz="1000" b="1" i="1" dirty="0">
              <a:latin typeface="Arial Narrow" pitchFamily="34" charset="0"/>
            </a:endParaRPr>
          </a:p>
          <a:p>
            <a:r>
              <a:rPr lang="ru-RU" sz="1000" b="1" dirty="0" smtClean="0">
                <a:latin typeface="Arial Narrow" pitchFamily="34" charset="0"/>
              </a:rPr>
              <a:t> </a:t>
            </a:r>
            <a:endParaRPr lang="ru-RU" sz="1000" b="1" i="1" dirty="0">
              <a:latin typeface="Arial Narrow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454140" y="3596996"/>
            <a:ext cx="229477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b="1" dirty="0" smtClean="0">
                <a:latin typeface="Arial Narrow" pitchFamily="34" charset="0"/>
              </a:rPr>
              <a:t>Управление муниципальными</a:t>
            </a:r>
            <a:r>
              <a:rPr lang="ru-RU" sz="1300" b="1" dirty="0" smtClean="0">
                <a:solidFill>
                  <a:srgbClr val="128828"/>
                </a:solidFill>
                <a:latin typeface="Arial Narrow" pitchFamily="34" charset="0"/>
              </a:rPr>
              <a:t> </a:t>
            </a:r>
            <a:r>
              <a:rPr lang="ru-RU" sz="13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</a:rPr>
              <a:t>финансами</a:t>
            </a:r>
            <a:endParaRPr lang="ru-RU" sz="1300" b="1" i="1" dirty="0">
              <a:solidFill>
                <a:schemeClr val="tx2">
                  <a:lumMod val="60000"/>
                  <a:lumOff val="4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903109" y="2718932"/>
            <a:ext cx="11815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20000"/>
                    <a:lumOff val="80000"/>
                  </a:schemeClr>
                </a:solidFill>
                <a:latin typeface="Trebuchet MS" pitchFamily="34" charset="0"/>
              </a:rPr>
              <a:t>126,5</a:t>
            </a:r>
            <a:endParaRPr lang="ru-RU" sz="2800" b="1" dirty="0">
              <a:ln>
                <a:solidFill>
                  <a:schemeClr val="tx2">
                    <a:lumMod val="75000"/>
                  </a:schemeClr>
                </a:solidFill>
              </a:ln>
              <a:solidFill>
                <a:schemeClr val="tx2">
                  <a:lumMod val="20000"/>
                  <a:lumOff val="80000"/>
                </a:schemeClr>
              </a:solidFill>
              <a:latin typeface="Trebuchet MS" pitchFamily="34" charset="0"/>
            </a:endParaRPr>
          </a:p>
          <a:p>
            <a:pPr algn="r"/>
            <a:r>
              <a:rPr lang="ru-RU" sz="800" b="1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20000"/>
                    <a:lumOff val="80000"/>
                  </a:schemeClr>
                </a:solidFill>
                <a:latin typeface="Trebuchet MS" pitchFamily="34" charset="0"/>
              </a:rPr>
              <a:t>млн </a:t>
            </a:r>
            <a:r>
              <a:rPr lang="ru-RU" sz="800" b="1" dirty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20000"/>
                    <a:lumOff val="80000"/>
                  </a:schemeClr>
                </a:solidFill>
                <a:latin typeface="Trebuchet MS" pitchFamily="34" charset="0"/>
              </a:rPr>
              <a:t>рублей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2771800" y="1196752"/>
            <a:ext cx="10181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rebuchet MS" pitchFamily="34" charset="0"/>
              </a:rPr>
              <a:t>38,9</a:t>
            </a:r>
            <a:endParaRPr lang="ru-RU" sz="2800" b="1" dirty="0">
              <a:ln>
                <a:solidFill>
                  <a:schemeClr val="accent2">
                    <a:lumMod val="75000"/>
                  </a:schemeClr>
                </a:solidFill>
              </a:ln>
              <a:solidFill>
                <a:schemeClr val="accent2">
                  <a:lumMod val="40000"/>
                  <a:lumOff val="60000"/>
                </a:schemeClr>
              </a:solidFill>
              <a:latin typeface="Trebuchet MS" pitchFamily="34" charset="0"/>
            </a:endParaRPr>
          </a:p>
          <a:p>
            <a:pPr algn="r"/>
            <a:r>
              <a:rPr lang="ru-RU" sz="800" b="1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rebuchet MS" pitchFamily="34" charset="0"/>
              </a:rPr>
              <a:t>млн </a:t>
            </a:r>
            <a:r>
              <a:rPr lang="ru-RU" sz="800" b="1" dirty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rebuchet MS" pitchFamily="34" charset="0"/>
              </a:rPr>
              <a:t>рублей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0" y="2564904"/>
            <a:ext cx="1193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ln>
                  <a:solidFill>
                    <a:srgbClr val="20A37B"/>
                  </a:solidFill>
                </a:ln>
                <a:solidFill>
                  <a:srgbClr val="9CD8C1"/>
                </a:solidFill>
                <a:latin typeface="Trebuchet MS" pitchFamily="34" charset="0"/>
              </a:rPr>
              <a:t>475,2</a:t>
            </a:r>
            <a:endParaRPr lang="ru-RU" sz="2800" b="1" dirty="0">
              <a:ln>
                <a:solidFill>
                  <a:srgbClr val="20A37B"/>
                </a:solidFill>
              </a:ln>
              <a:solidFill>
                <a:srgbClr val="9CD8C1"/>
              </a:solidFill>
              <a:latin typeface="Trebuchet MS" pitchFamily="34" charset="0"/>
            </a:endParaRPr>
          </a:p>
          <a:p>
            <a:pPr algn="r"/>
            <a:r>
              <a:rPr lang="ru-RU" sz="800" b="1" dirty="0">
                <a:ln>
                  <a:solidFill>
                    <a:srgbClr val="20A37B"/>
                  </a:solidFill>
                </a:ln>
                <a:solidFill>
                  <a:srgbClr val="9CD8C1"/>
                </a:solidFill>
                <a:latin typeface="Trebuchet MS" pitchFamily="34" charset="0"/>
              </a:rPr>
              <a:t>м</a:t>
            </a:r>
            <a:r>
              <a:rPr lang="ru-RU" sz="800" b="1" dirty="0" smtClean="0">
                <a:ln>
                  <a:solidFill>
                    <a:srgbClr val="20A37B"/>
                  </a:solidFill>
                </a:ln>
                <a:solidFill>
                  <a:srgbClr val="9CD8C1"/>
                </a:solidFill>
                <a:latin typeface="Trebuchet MS" pitchFamily="34" charset="0"/>
              </a:rPr>
              <a:t>лн рублей</a:t>
            </a:r>
            <a:endParaRPr lang="ru-RU" sz="800" b="1" dirty="0">
              <a:ln>
                <a:solidFill>
                  <a:srgbClr val="20A37B"/>
                </a:solidFill>
              </a:ln>
              <a:solidFill>
                <a:srgbClr val="9CD8C1"/>
              </a:solidFill>
              <a:latin typeface="Trebuchet MS" pitchFamily="34" charset="0"/>
            </a:endParaRPr>
          </a:p>
        </p:txBody>
      </p:sp>
      <p:cxnSp>
        <p:nvCxnSpPr>
          <p:cNvPr id="53" name="Прямая соединительная линия 52"/>
          <p:cNvCxnSpPr/>
          <p:nvPr/>
        </p:nvCxnSpPr>
        <p:spPr>
          <a:xfrm flipV="1">
            <a:off x="3779912" y="1268760"/>
            <a:ext cx="0" cy="50405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flipV="1">
            <a:off x="1187624" y="2420888"/>
            <a:ext cx="0" cy="881412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 flipV="1">
            <a:off x="7164288" y="2780928"/>
            <a:ext cx="0" cy="504056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163398" y="4883835"/>
            <a:ext cx="306783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b="1" dirty="0">
                <a:latin typeface="Arial Narrow" pitchFamily="34" charset="0"/>
              </a:rPr>
              <a:t>Создание </a:t>
            </a:r>
            <a:r>
              <a:rPr lang="ru-RU" sz="1300" b="1" dirty="0">
                <a:solidFill>
                  <a:srgbClr val="00CC99"/>
                </a:solidFill>
                <a:latin typeface="Arial Narrow" pitchFamily="34" charset="0"/>
              </a:rPr>
              <a:t>безопасных и комфортных условий </a:t>
            </a:r>
            <a:r>
              <a:rPr lang="ru-RU" sz="1300" b="1" dirty="0">
                <a:latin typeface="Arial Narrow" pitchFamily="34" charset="0"/>
              </a:rPr>
              <a:t>для проживания</a:t>
            </a:r>
            <a:endParaRPr lang="ru-RU" sz="1300" b="1" dirty="0">
              <a:solidFill>
                <a:srgbClr val="20A37B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53258" y="5414848"/>
            <a:ext cx="289848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b="1" dirty="0" smtClean="0">
                <a:solidFill>
                  <a:srgbClr val="00CC99"/>
                </a:solidFill>
                <a:latin typeface="Arial Narrow" panose="020B0606020202030204" pitchFamily="34" charset="0"/>
              </a:rPr>
              <a:t>Молодежь - </a:t>
            </a:r>
            <a:r>
              <a:rPr lang="ru-RU" sz="1300" b="1" dirty="0" smtClean="0">
                <a:latin typeface="Arial Narrow" panose="020B0606020202030204" pitchFamily="34" charset="0"/>
              </a:rPr>
              <a:t>будущее </a:t>
            </a:r>
            <a:r>
              <a:rPr lang="ru-RU" sz="1300" b="1" dirty="0">
                <a:latin typeface="Arial Narrow" panose="020B0606020202030204" pitchFamily="34" charset="0"/>
              </a:rPr>
              <a:t>Казачинского района</a:t>
            </a:r>
            <a:endParaRPr lang="ru-RU" sz="1300" b="1" i="1" dirty="0">
              <a:latin typeface="Arial Narrow" pitchFamily="34" charset="0"/>
            </a:endParaRPr>
          </a:p>
        </p:txBody>
      </p:sp>
      <p:cxnSp>
        <p:nvCxnSpPr>
          <p:cNvPr id="79" name="Прямая соединительная линия 78"/>
          <p:cNvCxnSpPr/>
          <p:nvPr/>
        </p:nvCxnSpPr>
        <p:spPr>
          <a:xfrm flipV="1">
            <a:off x="7236296" y="5013176"/>
            <a:ext cx="0" cy="504056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6300192" y="5013176"/>
            <a:ext cx="9495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50000"/>
                  </a:schemeClr>
                </a:solidFill>
                <a:latin typeface="Trebuchet MS" pitchFamily="34" charset="0"/>
              </a:rPr>
              <a:t>42,1</a:t>
            </a:r>
            <a:endParaRPr lang="ru-RU" sz="2000" b="1" dirty="0" smtClean="0">
              <a:ln>
                <a:solidFill>
                  <a:schemeClr val="tx1"/>
                </a:solidFill>
              </a:ln>
              <a:solidFill>
                <a:schemeClr val="bg1">
                  <a:lumMod val="50000"/>
                </a:schemeClr>
              </a:solidFill>
              <a:latin typeface="Trebuchet MS" pitchFamily="34" charset="0"/>
            </a:endParaRPr>
          </a:p>
          <a:p>
            <a:pPr algn="r"/>
            <a:r>
              <a:rPr lang="ru-RU" sz="800" b="1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chemeClr val="bg1">
                    <a:lumMod val="50000"/>
                  </a:schemeClr>
                </a:solidFill>
                <a:latin typeface="Trebuchet MS" pitchFamily="34" charset="0"/>
              </a:rPr>
              <a:t>млн рублей</a:t>
            </a:r>
            <a:endParaRPr lang="ru-RU" sz="800" b="1" dirty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bg1">
                  <a:lumMod val="5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71" name="Rectangle 6"/>
          <p:cNvSpPr>
            <a:spLocks noChangeArrowheads="1"/>
          </p:cNvSpPr>
          <p:nvPr/>
        </p:nvSpPr>
        <p:spPr bwMode="auto">
          <a:xfrm>
            <a:off x="386054" y="206594"/>
            <a:ext cx="8352928" cy="864096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3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3">
                  <a:lumMod val="60000"/>
                  <a:lumOff val="40000"/>
                  <a:tint val="23500"/>
                  <a:satMod val="160000"/>
                </a:schemeClr>
              </a:gs>
            </a:gsLst>
            <a:lin ang="0" scaled="1"/>
            <a:tileRect/>
          </a:gradFill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400" b="1" dirty="0" smtClean="0">
                <a:ln w="3175">
                  <a:solidFill>
                    <a:schemeClr val="bg1"/>
                  </a:solidFill>
                </a:ln>
                <a:latin typeface="Tahoma" pitchFamily="34" charset="0"/>
                <a:ea typeface="Tahoma" pitchFamily="34" charset="0"/>
                <a:cs typeface="Tahoma" pitchFamily="34" charset="0"/>
              </a:rPr>
              <a:t>Расходы по муниципальным программам в </a:t>
            </a:r>
            <a:r>
              <a:rPr lang="ru-RU" sz="2400" b="1" dirty="0" smtClean="0">
                <a:ln w="3175">
                  <a:solidFill>
                    <a:schemeClr val="bg1"/>
                  </a:solidFill>
                </a:ln>
                <a:latin typeface="Tahoma" pitchFamily="34" charset="0"/>
                <a:ea typeface="Tahoma" pitchFamily="34" charset="0"/>
                <a:cs typeface="Tahoma" pitchFamily="34" charset="0"/>
              </a:rPr>
              <a:t>2021 </a:t>
            </a:r>
            <a:r>
              <a:rPr lang="ru-RU" sz="2400" b="1" dirty="0" smtClean="0">
                <a:ln w="3175">
                  <a:solidFill>
                    <a:schemeClr val="bg1"/>
                  </a:solidFill>
                </a:ln>
                <a:latin typeface="Tahoma" pitchFamily="34" charset="0"/>
                <a:ea typeface="Tahoma" pitchFamily="34" charset="0"/>
                <a:cs typeface="Tahoma" pitchFamily="34" charset="0"/>
              </a:rPr>
              <a:t>году</a:t>
            </a:r>
            <a:r>
              <a:rPr lang="ru-RU" sz="2000" b="1" dirty="0" smtClean="0">
                <a:ln w="3175">
                  <a:solidFill>
                    <a:schemeClr val="bg1"/>
                  </a:solidFill>
                </a:ln>
                <a:latin typeface="Tahoma" pitchFamily="34" charset="0"/>
                <a:ea typeface="Tahoma" pitchFamily="34" charset="0"/>
                <a:cs typeface="Tahoma" pitchFamily="34" charset="0"/>
              </a:rPr>
              <a:t>, млн. руб.</a:t>
            </a:r>
            <a:endParaRPr lang="ru-RU" sz="2400" b="1" dirty="0">
              <a:ln w="3175">
                <a:solidFill>
                  <a:schemeClr val="bg1"/>
                </a:solidFill>
              </a:ln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15" name="Диаграмма 14"/>
          <p:cNvGraphicFramePr/>
          <p:nvPr>
            <p:extLst>
              <p:ext uri="{D42A27DB-BD31-4B8C-83A1-F6EECF244321}">
                <p14:modId xmlns:p14="http://schemas.microsoft.com/office/powerpoint/2010/main" val="3345482316"/>
              </p:ext>
            </p:extLst>
          </p:nvPr>
        </p:nvGraphicFramePr>
        <p:xfrm>
          <a:off x="1684002" y="2748995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2" name="TextBox 71"/>
          <p:cNvSpPr txBox="1"/>
          <p:nvPr/>
        </p:nvSpPr>
        <p:spPr>
          <a:xfrm>
            <a:off x="3850130" y="3928915"/>
            <a:ext cx="1824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Arial Narrow" pitchFamily="34" charset="0"/>
              </a:rPr>
              <a:t>РАСХОДЫ </a:t>
            </a:r>
          </a:p>
          <a:p>
            <a:pPr algn="ctr"/>
            <a:r>
              <a:rPr lang="ru-RU" b="1" dirty="0" smtClean="0">
                <a:latin typeface="Arial Narrow" pitchFamily="34" charset="0"/>
              </a:rPr>
              <a:t>РАЙОННОГО </a:t>
            </a:r>
            <a:endParaRPr lang="ru-RU" b="1" dirty="0">
              <a:latin typeface="Arial Narrow" pitchFamily="34" charset="0"/>
            </a:endParaRPr>
          </a:p>
          <a:p>
            <a:pPr algn="ctr"/>
            <a:r>
              <a:rPr lang="ru-RU" b="1" dirty="0">
                <a:latin typeface="Arial Narrow" pitchFamily="34" charset="0"/>
              </a:rPr>
              <a:t>БЮДЖЕТА </a:t>
            </a:r>
          </a:p>
          <a:p>
            <a:pPr algn="ctr"/>
            <a:r>
              <a:rPr lang="ru-RU" b="1" dirty="0">
                <a:latin typeface="Arial Narrow" pitchFamily="34" charset="0"/>
              </a:rPr>
              <a:t>В </a:t>
            </a:r>
            <a:r>
              <a:rPr lang="ru-RU" b="1" dirty="0" smtClean="0">
                <a:latin typeface="Arial Narrow" pitchFamily="34" charset="0"/>
              </a:rPr>
              <a:t>20</a:t>
            </a:r>
            <a:r>
              <a:rPr lang="ru-RU" b="1" dirty="0" smtClean="0">
                <a:latin typeface="Arial Narrow" pitchFamily="34" charset="0"/>
              </a:rPr>
              <a:t>21</a:t>
            </a:r>
            <a:r>
              <a:rPr lang="ru-RU" b="1" dirty="0" smtClean="0">
                <a:latin typeface="Arial Narrow" pitchFamily="34" charset="0"/>
              </a:rPr>
              <a:t> </a:t>
            </a:r>
            <a:r>
              <a:rPr lang="ru-RU" b="1" dirty="0">
                <a:latin typeface="Arial Narrow" pitchFamily="34" charset="0"/>
              </a:rPr>
              <a:t>ГОДУ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71673" y="5989912"/>
            <a:ext cx="289848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b="1" dirty="0" smtClean="0">
                <a:latin typeface="Arial Narrow" panose="020B0606020202030204" pitchFamily="34" charset="0"/>
              </a:rPr>
              <a:t>Содействие развитию </a:t>
            </a:r>
            <a:r>
              <a:rPr lang="ru-RU" sz="1300" b="1" dirty="0" smtClean="0">
                <a:solidFill>
                  <a:srgbClr val="00CC99"/>
                </a:solidFill>
                <a:latin typeface="Arial Narrow" panose="020B0606020202030204" pitchFamily="34" charset="0"/>
              </a:rPr>
              <a:t>общественных инициатив</a:t>
            </a:r>
            <a:endParaRPr lang="ru-RU" sz="1300" b="1" i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76626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5400000">
            <a:off x="859567" y="1419811"/>
            <a:ext cx="3840955" cy="4752874"/>
          </a:xfrm>
          <a:prstGeom prst="rect">
            <a:avLst/>
          </a:prstGeom>
          <a:gradFill>
            <a:gsLst>
              <a:gs pos="0">
                <a:schemeClr val="bg1">
                  <a:lumMod val="50000"/>
                  <a:alpha val="0"/>
                </a:schemeClr>
              </a:gs>
              <a:gs pos="100000">
                <a:schemeClr val="bg1">
                  <a:lumMod val="50000"/>
                  <a:alpha val="19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/>
          </a:p>
        </p:txBody>
      </p:sp>
      <p:sp>
        <p:nvSpPr>
          <p:cNvPr id="5" name="Прямоугольник 4"/>
          <p:cNvSpPr/>
          <p:nvPr/>
        </p:nvSpPr>
        <p:spPr>
          <a:xfrm rot="16200000">
            <a:off x="4505447" y="1422399"/>
            <a:ext cx="3840953" cy="4752874"/>
          </a:xfrm>
          <a:prstGeom prst="rect">
            <a:avLst/>
          </a:prstGeom>
          <a:gradFill>
            <a:gsLst>
              <a:gs pos="0">
                <a:schemeClr val="bg1">
                  <a:lumMod val="50000"/>
                  <a:alpha val="0"/>
                </a:schemeClr>
              </a:gs>
              <a:gs pos="100000">
                <a:schemeClr val="bg1">
                  <a:lumMod val="50000"/>
                  <a:alpha val="19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/>
          </a:p>
        </p:txBody>
      </p:sp>
      <p:sp>
        <p:nvSpPr>
          <p:cNvPr id="29699" name="Заголовок 1"/>
          <p:cNvSpPr txBox="1">
            <a:spLocks/>
          </p:cNvSpPr>
          <p:nvPr/>
        </p:nvSpPr>
        <p:spPr bwMode="auto">
          <a:xfrm>
            <a:off x="287338" y="332657"/>
            <a:ext cx="8533386" cy="936625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08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ru-RU" sz="2400" b="1" dirty="0">
                <a:ln w="3175">
                  <a:solidFill>
                    <a:schemeClr val="bg1"/>
                  </a:solidFill>
                </a:ln>
                <a:latin typeface="Tahoma" pitchFamily="34" charset="0"/>
                <a:ea typeface="Tahoma" pitchFamily="34" charset="0"/>
                <a:cs typeface="Tahoma" pitchFamily="34" charset="0"/>
              </a:rPr>
              <a:t>Параметры </a:t>
            </a:r>
            <a:r>
              <a:rPr lang="ru-RU" sz="2400" b="1" dirty="0" smtClean="0">
                <a:ln w="3175">
                  <a:solidFill>
                    <a:schemeClr val="bg1"/>
                  </a:solidFill>
                </a:ln>
                <a:latin typeface="Tahoma" pitchFamily="34" charset="0"/>
                <a:ea typeface="Tahoma" pitchFamily="34" charset="0"/>
                <a:cs typeface="Tahoma" pitchFamily="34" charset="0"/>
              </a:rPr>
              <a:t>районного </a:t>
            </a:r>
            <a:r>
              <a:rPr lang="ru-RU" sz="2400" b="1" dirty="0">
                <a:ln w="3175">
                  <a:solidFill>
                    <a:schemeClr val="bg1"/>
                  </a:solidFill>
                </a:ln>
                <a:latin typeface="Tahoma" pitchFamily="34" charset="0"/>
                <a:ea typeface="Tahoma" pitchFamily="34" charset="0"/>
                <a:cs typeface="Tahoma" pitchFamily="34" charset="0"/>
              </a:rPr>
              <a:t>бюджета на </a:t>
            </a:r>
            <a:r>
              <a:rPr lang="ru-RU" sz="2400" b="1" dirty="0" smtClean="0">
                <a:ln w="3175">
                  <a:solidFill>
                    <a:schemeClr val="bg1"/>
                  </a:solidFill>
                </a:ln>
                <a:latin typeface="Tahoma" pitchFamily="34" charset="0"/>
                <a:ea typeface="Tahoma" pitchFamily="34" charset="0"/>
                <a:cs typeface="Tahoma" pitchFamily="34" charset="0"/>
              </a:rPr>
              <a:t>202</a:t>
            </a:r>
            <a:r>
              <a:rPr lang="en-US" sz="2400" b="1" dirty="0" smtClean="0">
                <a:ln w="3175">
                  <a:solidFill>
                    <a:schemeClr val="bg1"/>
                  </a:solidFill>
                </a:ln>
                <a:latin typeface="Tahoma" pitchFamily="34" charset="0"/>
                <a:ea typeface="Tahoma" pitchFamily="34" charset="0"/>
                <a:cs typeface="Tahoma" pitchFamily="34" charset="0"/>
              </a:rPr>
              <a:t>1</a:t>
            </a:r>
            <a:r>
              <a:rPr lang="ru-RU" sz="2400" b="1" dirty="0" smtClean="0">
                <a:ln w="3175">
                  <a:solidFill>
                    <a:schemeClr val="bg1"/>
                  </a:solidFill>
                </a:ln>
                <a:latin typeface="Tahoma" pitchFamily="34" charset="0"/>
                <a:ea typeface="Tahoma" pitchFamily="34" charset="0"/>
                <a:cs typeface="Tahoma" pitchFamily="34" charset="0"/>
              </a:rPr>
              <a:t>-202</a:t>
            </a:r>
            <a:r>
              <a:rPr lang="en-US" sz="2400" b="1" dirty="0" smtClean="0">
                <a:ln w="3175">
                  <a:solidFill>
                    <a:schemeClr val="bg1"/>
                  </a:solidFill>
                </a:ln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lang="ru-RU" sz="2400" b="1" dirty="0" smtClean="0">
                <a:ln w="3175">
                  <a:solidFill>
                    <a:schemeClr val="bg1"/>
                  </a:solidFill>
                </a:ln>
                <a:latin typeface="Tahoma" pitchFamily="34" charset="0"/>
                <a:ea typeface="Tahoma" pitchFamily="34" charset="0"/>
                <a:cs typeface="Tahoma" pitchFamily="34" charset="0"/>
              </a:rPr>
              <a:t> годы</a:t>
            </a:r>
            <a:endParaRPr lang="ru-RU" sz="2400" b="1" dirty="0">
              <a:ln w="3175">
                <a:solidFill>
                  <a:schemeClr val="bg1"/>
                </a:solidFill>
              </a:ln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6" name="Group 9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8126224"/>
              </p:ext>
            </p:extLst>
          </p:nvPr>
        </p:nvGraphicFramePr>
        <p:xfrm>
          <a:off x="395536" y="1665649"/>
          <a:ext cx="8352928" cy="3949332"/>
        </p:xfrm>
        <a:graphic>
          <a:graphicData uri="http://schemas.openxmlformats.org/drawingml/2006/table">
            <a:tbl>
              <a:tblPr bandRow="1">
                <a:tableStyleId>{BC89EF96-8CEA-46FF-86C4-4CE0E7609802}</a:tableStyleId>
              </a:tblPr>
              <a:tblGrid>
                <a:gridCol w="4752528"/>
                <a:gridCol w="1152128"/>
                <a:gridCol w="1224136"/>
                <a:gridCol w="1224136"/>
              </a:tblGrid>
              <a:tr h="360000"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5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Направления</a:t>
                      </a:r>
                    </a:p>
                  </a:txBody>
                  <a:tcPr marL="8878" marR="8878" marT="8878" marB="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0C06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8878" marR="8878" marT="8878" marB="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0C06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2022</a:t>
                      </a:r>
                    </a:p>
                  </a:txBody>
                  <a:tcPr marL="8878" marR="8878" marT="8878" marB="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0C06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2023</a:t>
                      </a:r>
                    </a:p>
                  </a:txBody>
                  <a:tcPr marL="8878" marR="8878" marT="8878" marB="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0C067"/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ДОХОДЫ, в т.ч.</a:t>
                      </a:r>
                    </a:p>
                  </a:txBody>
                  <a:tcPr marL="8878" marR="8878" marT="8878" marB="0"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D59B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682,8</a:t>
                      </a:r>
                    </a:p>
                  </a:txBody>
                  <a:tcPr marL="8878" marR="8878" marT="8878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D59B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651,1</a:t>
                      </a:r>
                    </a:p>
                  </a:txBody>
                  <a:tcPr marL="8878" marR="8878" marT="8878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D59B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646,9</a:t>
                      </a:r>
                    </a:p>
                  </a:txBody>
                  <a:tcPr marL="8878" marR="8878" marT="8878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D59B"/>
                    </a:solidFill>
                  </a:tcPr>
                </a:tc>
              </a:tr>
              <a:tr h="31712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Собственные доходы, в т.ч.:</a:t>
                      </a:r>
                    </a:p>
                  </a:txBody>
                  <a:tcPr marL="426128" marR="8878" marT="8878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408,8</a:t>
                      </a:r>
                    </a:p>
                  </a:txBody>
                  <a:tcPr marL="8878" marR="8878" marT="8878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374</a:t>
                      </a:r>
                    </a:p>
                  </a:txBody>
                  <a:tcPr marL="8878" marR="8878" marT="8878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377,4</a:t>
                      </a:r>
                    </a:p>
                  </a:txBody>
                  <a:tcPr marL="8878" marR="8878" marT="8878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648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налоговые и неналоговые </a:t>
                      </a:r>
                    </a:p>
                  </a:txBody>
                  <a:tcPr marL="426128" marR="8878" marT="8878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</a:t>
                      </a:r>
                    </a:p>
                  </a:txBody>
                  <a:tcPr marL="8878" marR="8878" marT="8878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49,9</a:t>
                      </a:r>
                    </a:p>
                  </a:txBody>
                  <a:tcPr marL="8878" marR="8878" marT="8878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53,3</a:t>
                      </a:r>
                    </a:p>
                  </a:txBody>
                  <a:tcPr marL="8878" marR="8878" marT="8878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48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дотации из краевого бюджета</a:t>
                      </a:r>
                    </a:p>
                  </a:txBody>
                  <a:tcPr marL="426128" marR="8878" marT="8878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361,8</a:t>
                      </a:r>
                    </a:p>
                  </a:txBody>
                  <a:tcPr marL="8878" marR="8878" marT="8878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324,1</a:t>
                      </a:r>
                    </a:p>
                  </a:txBody>
                  <a:tcPr marL="8878" marR="8878" marT="8878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324,1</a:t>
                      </a:r>
                    </a:p>
                  </a:txBody>
                  <a:tcPr marL="8878" marR="8878" marT="8878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648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МБТ из бюджетов поселений на осуществление переданных полномочий</a:t>
                      </a:r>
                    </a:p>
                  </a:txBody>
                  <a:tcPr marL="426128" marR="8878" marT="8878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40,8</a:t>
                      </a:r>
                    </a:p>
                  </a:txBody>
                  <a:tcPr marL="8878" marR="8878" marT="8878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40,8</a:t>
                      </a:r>
                    </a:p>
                  </a:txBody>
                  <a:tcPr marL="8878" marR="8878" marT="8878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40,8</a:t>
                      </a:r>
                    </a:p>
                  </a:txBody>
                  <a:tcPr marL="8878" marR="8878" marT="8878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981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Целевые средства из краевого бюджета</a:t>
                      </a:r>
                    </a:p>
                  </a:txBody>
                  <a:tcPr marL="426128" marR="8878" marT="8878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233,2</a:t>
                      </a:r>
                    </a:p>
                  </a:txBody>
                  <a:tcPr marL="8878" marR="8878" marT="8878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236,3</a:t>
                      </a:r>
                    </a:p>
                  </a:txBody>
                  <a:tcPr marL="8878" marR="8878" marT="8878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228,7</a:t>
                      </a:r>
                    </a:p>
                  </a:txBody>
                  <a:tcPr marL="8878" marR="8878" marT="8878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РАСХОДЫ , в т.ч.</a:t>
                      </a:r>
                    </a:p>
                  </a:txBody>
                  <a:tcPr marL="8878" marR="8878" marT="8878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D59B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682,8</a:t>
                      </a:r>
                    </a:p>
                  </a:txBody>
                  <a:tcPr marL="8878" marR="8878" marT="8878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D59B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651,1</a:t>
                      </a:r>
                    </a:p>
                  </a:txBody>
                  <a:tcPr marL="8878" marR="8878" marT="8878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D59B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646,9</a:t>
                      </a:r>
                    </a:p>
                  </a:txBody>
                  <a:tcPr marL="8878" marR="8878" marT="8878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D59B"/>
                    </a:solidFill>
                  </a:tcPr>
                </a:tc>
              </a:tr>
              <a:tr h="32336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Собственные расходы</a:t>
                      </a:r>
                    </a:p>
                  </a:txBody>
                  <a:tcPr marL="426128" marR="8878" marT="8878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449,6</a:t>
                      </a:r>
                    </a:p>
                  </a:txBody>
                  <a:tcPr marL="8878" marR="8878" marT="8878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414,8</a:t>
                      </a:r>
                    </a:p>
                  </a:txBody>
                  <a:tcPr marL="8878" marR="8878" marT="8878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418,2</a:t>
                      </a:r>
                    </a:p>
                  </a:txBody>
                  <a:tcPr marL="8878" marR="8878" marT="8878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ДЕФИЦИТ</a:t>
                      </a:r>
                    </a:p>
                  </a:txBody>
                  <a:tcPr marL="8878" marR="8878" marT="8878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D59B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8878" marR="8878" marT="8878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D59B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8878" marR="8878" marT="8878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D59B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8878" marR="8878" marT="8878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D59B"/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ИСТОЧНИКИ</a:t>
                      </a:r>
                    </a:p>
                  </a:txBody>
                  <a:tcPr marL="8878" marR="8878" marT="8878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8878" marR="8878" marT="8878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8878" marR="8878" marT="8878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8878" marR="8878" marT="8878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7452322" y="1260401"/>
            <a:ext cx="136840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ru-RU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м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лн. </a:t>
            </a:r>
            <a:r>
              <a:rPr lang="ru-RU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рублей</a:t>
            </a:r>
          </a:p>
        </p:txBody>
      </p:sp>
    </p:spTree>
    <p:extLst>
      <p:ext uri="{BB962C8B-B14F-4D97-AF65-F5344CB8AC3E}">
        <p14:creationId xmlns:p14="http://schemas.microsoft.com/office/powerpoint/2010/main" val="4041045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251520" y="188640"/>
            <a:ext cx="8730665" cy="791939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08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100" b="1" dirty="0">
                <a:ln w="3175">
                  <a:solidFill>
                    <a:prstClr val="white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Особенности </a:t>
            </a:r>
          </a:p>
          <a:p>
            <a:r>
              <a:rPr lang="ru-RU" sz="2100" b="1" dirty="0">
                <a:ln w="3175">
                  <a:solidFill>
                    <a:prstClr val="white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исполнения районного бюджета в 2020 </a:t>
            </a:r>
            <a:r>
              <a:rPr lang="ru-RU" sz="2100" b="1" dirty="0" smtClean="0">
                <a:ln w="3175">
                  <a:solidFill>
                    <a:prstClr val="white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году</a:t>
            </a:r>
            <a:endParaRPr lang="ru-RU" sz="2100" b="1" dirty="0">
              <a:ln w="3175">
                <a:solidFill>
                  <a:prstClr val="white"/>
                </a:solidFill>
              </a:ln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124744"/>
            <a:ext cx="8730665" cy="646331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0" scaled="1"/>
            <a:tileRect/>
          </a:gradFill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ln w="3175">
                  <a:solidFill>
                    <a:prstClr val="white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1. </a:t>
            </a:r>
            <a:r>
              <a:rPr lang="ru-RU" b="1" dirty="0">
                <a:solidFill>
                  <a:srgbClr val="FF000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Снижение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поступления собственных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доходов районного бюджета относительно первоначального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прогноза в тыс. рублей</a:t>
            </a:r>
            <a:endParaRPr lang="ru-RU" b="1" dirty="0">
              <a:ln w="3175">
                <a:solidFill>
                  <a:prstClr val="white"/>
                </a:solidFill>
              </a:ln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8375" y="4776171"/>
            <a:ext cx="2808312" cy="4763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ПРОГНОЗ ПОСТУПЛЕНИЯ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Нашивка 3"/>
          <p:cNvSpPr/>
          <p:nvPr/>
        </p:nvSpPr>
        <p:spPr>
          <a:xfrm>
            <a:off x="827584" y="3727157"/>
            <a:ext cx="3041746" cy="733365"/>
          </a:xfrm>
          <a:prstGeom prst="chevron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- 1 391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02431" y="2716031"/>
            <a:ext cx="1800200" cy="553844"/>
          </a:xfrm>
          <a:prstGeom prst="rect">
            <a:avLst/>
          </a:prstGeom>
          <a:solidFill>
            <a:schemeClr val="bg1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43 887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402431" y="2081464"/>
            <a:ext cx="1800200" cy="506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УТВЕРЖДЕНО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448357" y="5288393"/>
            <a:ext cx="1800200" cy="528544"/>
          </a:xfrm>
          <a:prstGeom prst="rect">
            <a:avLst/>
          </a:prstGeom>
          <a:solidFill>
            <a:schemeClr val="bg1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42 496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80" name="Таблица 7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8711610"/>
              </p:ext>
            </p:extLst>
          </p:nvPr>
        </p:nvGraphicFramePr>
        <p:xfrm>
          <a:off x="4499992" y="2334504"/>
          <a:ext cx="4011716" cy="36442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3888"/>
                <a:gridCol w="983597"/>
                <a:gridCol w="1014231"/>
              </a:tblGrid>
              <a:tr h="514654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Налог на прибыль</a:t>
                      </a:r>
                      <a:endParaRPr lang="ru-RU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- 181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2">
                            <a:lumMod val="5000"/>
                            <a:lumOff val="95000"/>
                          </a:schemeClr>
                        </a:gs>
                        <a:gs pos="74000">
                          <a:schemeClr val="accent2">
                            <a:lumMod val="45000"/>
                            <a:lumOff val="55000"/>
                          </a:schemeClr>
                        </a:gs>
                        <a:gs pos="83000">
                          <a:schemeClr val="accent2">
                            <a:lumMod val="45000"/>
                            <a:lumOff val="55000"/>
                          </a:schemeClr>
                        </a:gs>
                        <a:gs pos="100000">
                          <a:schemeClr val="accent2">
                            <a:lumMod val="30000"/>
                            <a:lumOff val="7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</a:tr>
              <a:tr h="514654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НДФЛ</a:t>
                      </a:r>
                      <a:endParaRPr lang="ru-RU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- 271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2">
                            <a:lumMod val="5000"/>
                            <a:lumOff val="95000"/>
                          </a:schemeClr>
                        </a:gs>
                        <a:gs pos="74000">
                          <a:schemeClr val="accent2">
                            <a:lumMod val="45000"/>
                            <a:lumOff val="55000"/>
                          </a:schemeClr>
                        </a:gs>
                        <a:gs pos="83000">
                          <a:schemeClr val="accent2">
                            <a:lumMod val="45000"/>
                            <a:lumOff val="55000"/>
                          </a:schemeClr>
                        </a:gs>
                        <a:gs pos="100000">
                          <a:schemeClr val="accent2">
                            <a:lumMod val="30000"/>
                            <a:lumOff val="7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</a:tr>
              <a:tr h="545893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УСН</a:t>
                      </a:r>
                      <a:endParaRPr lang="ru-RU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2">
                            <a:lumMod val="5000"/>
                            <a:lumOff val="95000"/>
                          </a:schemeClr>
                        </a:gs>
                        <a:gs pos="74000">
                          <a:schemeClr val="accent2">
                            <a:lumMod val="45000"/>
                            <a:lumOff val="55000"/>
                          </a:schemeClr>
                        </a:gs>
                        <a:gs pos="83000">
                          <a:schemeClr val="accent2">
                            <a:lumMod val="45000"/>
                            <a:lumOff val="55000"/>
                          </a:schemeClr>
                        </a:gs>
                        <a:gs pos="100000">
                          <a:schemeClr val="accent2">
                            <a:lumMod val="30000"/>
                            <a:lumOff val="7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+ 645</a:t>
                      </a:r>
                      <a:endParaRPr lang="ru-RU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</a:tr>
              <a:tr h="5250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ЕНВД</a:t>
                      </a:r>
                      <a:endParaRPr lang="ru-RU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- 459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2">
                            <a:lumMod val="5000"/>
                            <a:lumOff val="95000"/>
                          </a:schemeClr>
                        </a:gs>
                        <a:gs pos="74000">
                          <a:schemeClr val="accent2">
                            <a:lumMod val="45000"/>
                            <a:lumOff val="55000"/>
                          </a:schemeClr>
                        </a:gs>
                        <a:gs pos="83000">
                          <a:schemeClr val="accent2">
                            <a:lumMod val="45000"/>
                            <a:lumOff val="55000"/>
                          </a:schemeClr>
                        </a:gs>
                        <a:gs pos="100000">
                          <a:schemeClr val="accent2">
                            <a:lumMod val="30000"/>
                            <a:lumOff val="7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</a:tr>
              <a:tr h="514654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Патенты</a:t>
                      </a:r>
                      <a:endParaRPr lang="ru-RU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- 682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2">
                            <a:lumMod val="5000"/>
                            <a:lumOff val="95000"/>
                          </a:schemeClr>
                        </a:gs>
                        <a:gs pos="74000">
                          <a:schemeClr val="accent2">
                            <a:lumMod val="45000"/>
                            <a:lumOff val="55000"/>
                          </a:schemeClr>
                        </a:gs>
                        <a:gs pos="83000">
                          <a:schemeClr val="accent2">
                            <a:lumMod val="45000"/>
                            <a:lumOff val="55000"/>
                          </a:schemeClr>
                        </a:gs>
                        <a:gs pos="100000">
                          <a:schemeClr val="accent2">
                            <a:lumMod val="30000"/>
                            <a:lumOff val="7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</a:tr>
              <a:tr h="514654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Арендная плата</a:t>
                      </a:r>
                      <a:endParaRPr lang="ru-RU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- 669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2">
                            <a:lumMod val="5000"/>
                            <a:lumOff val="95000"/>
                          </a:schemeClr>
                        </a:gs>
                        <a:gs pos="74000">
                          <a:schemeClr val="accent2">
                            <a:lumMod val="45000"/>
                            <a:lumOff val="55000"/>
                          </a:schemeClr>
                        </a:gs>
                        <a:gs pos="83000">
                          <a:schemeClr val="accent2">
                            <a:lumMod val="45000"/>
                            <a:lumOff val="55000"/>
                          </a:schemeClr>
                        </a:gs>
                        <a:gs pos="100000">
                          <a:schemeClr val="accent2">
                            <a:lumMod val="30000"/>
                            <a:lumOff val="7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</a:tr>
              <a:tr h="514654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Прочие доходы</a:t>
                      </a:r>
                      <a:endParaRPr lang="ru-RU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2">
                            <a:lumMod val="5000"/>
                            <a:lumOff val="95000"/>
                          </a:schemeClr>
                        </a:gs>
                        <a:gs pos="74000">
                          <a:schemeClr val="accent2">
                            <a:lumMod val="45000"/>
                            <a:lumOff val="55000"/>
                          </a:schemeClr>
                        </a:gs>
                        <a:gs pos="83000">
                          <a:schemeClr val="accent2">
                            <a:lumMod val="45000"/>
                            <a:lumOff val="55000"/>
                          </a:schemeClr>
                        </a:gs>
                        <a:gs pos="100000">
                          <a:schemeClr val="accent2">
                            <a:lumMod val="30000"/>
                            <a:lumOff val="7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+</a:t>
                      </a:r>
                      <a:r>
                        <a:rPr lang="ru-RU" b="1" baseline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226</a:t>
                      </a:r>
                      <a:endParaRPr lang="ru-RU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10800000" scaled="1"/>
                      <a:tileRect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65166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151256" y="1075122"/>
            <a:ext cx="5256991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97816" y="1748125"/>
            <a:ext cx="5400600" cy="1025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50"/>
              </a:spcBef>
              <a:spcAft>
                <a:spcPts val="150"/>
              </a:spcAft>
            </a:pPr>
            <a:r>
              <a:rPr lang="ru-RU" sz="1400" b="1" dirty="0" smtClean="0">
                <a:ln>
                  <a:solidFill>
                    <a:srgbClr val="35873B"/>
                  </a:solidFill>
                </a:ln>
                <a:solidFill>
                  <a:srgbClr val="00B050"/>
                </a:solidFill>
                <a:latin typeface="Trebuchet MS" pitchFamily="34" charset="0"/>
              </a:rPr>
              <a:t>Образование</a:t>
            </a:r>
          </a:p>
          <a:p>
            <a:pPr>
              <a:spcBef>
                <a:spcPts val="150"/>
              </a:spcBef>
              <a:spcAft>
                <a:spcPts val="150"/>
              </a:spcAft>
            </a:pPr>
            <a:r>
              <a:rPr lang="ru-RU" sz="1000" b="1" dirty="0" smtClean="0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Trebuchet MS" pitchFamily="34" charset="0"/>
              </a:rPr>
              <a:t>2 099,1 </a:t>
            </a:r>
            <a:r>
              <a:rPr lang="ru-RU" sz="1000" b="1" dirty="0" err="1" smtClean="0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Trebuchet MS" pitchFamily="34" charset="0"/>
              </a:rPr>
              <a:t>т.р</a:t>
            </a:r>
            <a:r>
              <a:rPr lang="ru-RU" sz="1000" b="1" dirty="0" smtClean="0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Trebuchet MS" pitchFamily="34" charset="0"/>
              </a:rPr>
              <a:t>.</a:t>
            </a:r>
            <a:r>
              <a:rPr lang="ru-RU" sz="1000" b="1" dirty="0" smtClean="0">
                <a:solidFill>
                  <a:prstClr val="black"/>
                </a:solidFill>
              </a:rPr>
              <a:t> </a:t>
            </a:r>
            <a:r>
              <a:rPr lang="ru-RU" sz="1000" b="1" dirty="0">
                <a:solidFill>
                  <a:prstClr val="black"/>
                </a:solidFill>
              </a:rPr>
              <a:t>в</a:t>
            </a:r>
            <a:r>
              <a:rPr lang="ru-RU" sz="1000" b="1" dirty="0" smtClean="0">
                <a:solidFill>
                  <a:prstClr val="black"/>
                </a:solidFill>
              </a:rPr>
              <a:t>недрение целевой модели цифровой образовательной среды в Казачинской школе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1000" b="1" dirty="0" smtClean="0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Trebuchet MS" pitchFamily="34" charset="0"/>
              </a:rPr>
              <a:t>1 215,0 т.р.</a:t>
            </a:r>
            <a:r>
              <a:rPr lang="ru-RU" sz="1000" b="1" dirty="0">
                <a:solidFill>
                  <a:prstClr val="black"/>
                </a:solidFill>
              </a:rPr>
              <a:t> </a:t>
            </a:r>
            <a:r>
              <a:rPr lang="ru-RU" sz="1000" b="1" dirty="0" smtClean="0">
                <a:solidFill>
                  <a:prstClr val="black"/>
                </a:solidFill>
              </a:rPr>
              <a:t>устранение предписаний надзорных органов в 6 школах</a:t>
            </a:r>
          </a:p>
          <a:p>
            <a:pPr>
              <a:spcBef>
                <a:spcPts val="150"/>
              </a:spcBef>
              <a:spcAft>
                <a:spcPts val="150"/>
              </a:spcAft>
            </a:pPr>
            <a:r>
              <a:rPr lang="ru-RU" sz="1000" b="1" dirty="0" smtClean="0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Trebuchet MS" pitchFamily="34" charset="0"/>
              </a:rPr>
              <a:t>1 420,9 </a:t>
            </a:r>
            <a:r>
              <a:rPr lang="ru-RU" sz="1000" b="1" dirty="0" err="1" smtClean="0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Trebuchet MS" pitchFamily="34" charset="0"/>
              </a:rPr>
              <a:t>т.р</a:t>
            </a:r>
            <a:r>
              <a:rPr lang="ru-RU" sz="1000" b="1" dirty="0" smtClean="0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Trebuchet MS" pitchFamily="34" charset="0"/>
              </a:rPr>
              <a:t>.</a:t>
            </a:r>
            <a:r>
              <a:rPr lang="ru-RU" sz="1000" b="1" dirty="0" smtClean="0">
                <a:solidFill>
                  <a:prstClr val="black"/>
                </a:solidFill>
              </a:rPr>
              <a:t> ремонт окон в Вороковской школе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232420" y="1541375"/>
            <a:ext cx="2911492" cy="9335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50"/>
              </a:spcBef>
              <a:spcAft>
                <a:spcPts val="150"/>
              </a:spcAft>
            </a:pPr>
            <a:r>
              <a:rPr lang="ru-RU" sz="1400" b="1" dirty="0" smtClean="0">
                <a:ln>
                  <a:solidFill>
                    <a:srgbClr val="35873B"/>
                  </a:solidFill>
                </a:ln>
                <a:solidFill>
                  <a:srgbClr val="00B050"/>
                </a:solidFill>
                <a:latin typeface="Trebuchet MS" pitchFamily="34" charset="0"/>
              </a:rPr>
              <a:t>Физкультура и спорт</a:t>
            </a:r>
            <a:endParaRPr lang="ru-RU" sz="1400" dirty="0" smtClean="0">
              <a:solidFill>
                <a:prstClr val="black"/>
              </a:solidFill>
            </a:endParaRPr>
          </a:p>
          <a:p>
            <a:pPr lvl="0">
              <a:spcBef>
                <a:spcPts val="150"/>
              </a:spcBef>
              <a:spcAft>
                <a:spcPts val="150"/>
              </a:spcAft>
            </a:pPr>
            <a:r>
              <a:rPr lang="ru-RU" sz="1000" b="1" dirty="0" smtClean="0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Trebuchet MS" pitchFamily="34" charset="0"/>
              </a:rPr>
              <a:t>500,0 т.р.</a:t>
            </a:r>
            <a:r>
              <a:rPr lang="ru-RU" sz="1000" b="1" dirty="0" smtClean="0">
                <a:solidFill>
                  <a:prstClr val="black"/>
                </a:solidFill>
              </a:rPr>
              <a:t> поддержка спортивных клубов по месту жительства </a:t>
            </a:r>
          </a:p>
          <a:p>
            <a:pPr>
              <a:spcBef>
                <a:spcPts val="150"/>
              </a:spcBef>
              <a:spcAft>
                <a:spcPts val="150"/>
              </a:spcAft>
            </a:pPr>
            <a:endParaRPr lang="ru-RU" sz="1400" dirty="0" smtClean="0">
              <a:solidFill>
                <a:prstClr val="black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2778" y="5669306"/>
            <a:ext cx="8449816" cy="1528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" dirty="0" smtClean="0">
              <a:solidFill>
                <a:prstClr val="black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1200" b="1" dirty="0" smtClean="0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Trebuchet MS" pitchFamily="34" charset="0"/>
              </a:rPr>
              <a:t>8 721,6 </a:t>
            </a:r>
            <a:r>
              <a:rPr lang="ru-RU" sz="1200" b="1" dirty="0" err="1" smtClean="0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Trebuchet MS" pitchFamily="34" charset="0"/>
              </a:rPr>
              <a:t>т.р</a:t>
            </a:r>
            <a:r>
              <a:rPr lang="ru-RU" sz="1200" b="1" dirty="0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Trebuchet MS" pitchFamily="34" charset="0"/>
              </a:rPr>
              <a:t>.</a:t>
            </a:r>
            <a:r>
              <a:rPr lang="ru-RU" sz="1200" b="1" dirty="0">
                <a:solidFill>
                  <a:prstClr val="black"/>
                </a:solidFill>
              </a:rPr>
              <a:t> </a:t>
            </a:r>
            <a:r>
              <a:rPr lang="ru-RU" sz="1200" b="1" dirty="0" smtClean="0">
                <a:solidFill>
                  <a:prstClr val="black"/>
                </a:solidFill>
              </a:rPr>
              <a:t>реализация </a:t>
            </a:r>
            <a:r>
              <a:rPr lang="ru-RU" sz="1200" b="1" dirty="0">
                <a:solidFill>
                  <a:prstClr val="black"/>
                </a:solidFill>
              </a:rPr>
              <a:t>мероприятий по поддержке </a:t>
            </a:r>
            <a:r>
              <a:rPr lang="ru-RU" sz="1200" b="1" dirty="0" smtClean="0">
                <a:solidFill>
                  <a:prstClr val="black"/>
                </a:solidFill>
              </a:rPr>
              <a:t>местных инициатив в 11 </a:t>
            </a:r>
            <a:r>
              <a:rPr lang="ru-RU" sz="1200" b="1" dirty="0">
                <a:solidFill>
                  <a:prstClr val="black"/>
                </a:solidFill>
              </a:rPr>
              <a:t>сельсоветах</a:t>
            </a:r>
            <a:endParaRPr lang="ru-RU" sz="1200" b="1" dirty="0" smtClean="0">
              <a:solidFill>
                <a:prstClr val="black"/>
              </a:solidFill>
            </a:endParaRP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ru-RU" sz="1200" b="1" dirty="0" smtClean="0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Trebuchet MS" pitchFamily="34" charset="0"/>
              </a:rPr>
              <a:t>6 504,5 </a:t>
            </a:r>
            <a:r>
              <a:rPr lang="ru-RU" sz="1200" b="1" dirty="0" err="1" smtClean="0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Trebuchet MS" pitchFamily="34" charset="0"/>
              </a:rPr>
              <a:t>т.р</a:t>
            </a:r>
            <a:r>
              <a:rPr lang="ru-RU" sz="1200" b="1" dirty="0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Trebuchet MS" pitchFamily="34" charset="0"/>
              </a:rPr>
              <a:t>.</a:t>
            </a:r>
            <a:r>
              <a:rPr lang="ru-RU" sz="1200" b="1" dirty="0">
                <a:solidFill>
                  <a:prstClr val="black"/>
                </a:solidFill>
              </a:rPr>
              <a:t> </a:t>
            </a:r>
            <a:r>
              <a:rPr lang="ru-RU" sz="1200" b="1" dirty="0" smtClean="0">
                <a:solidFill>
                  <a:prstClr val="black"/>
                </a:solidFill>
              </a:rPr>
              <a:t>возмещение выпадающих доходов</a:t>
            </a:r>
          </a:p>
          <a:p>
            <a:pPr lvl="0">
              <a:spcBef>
                <a:spcPts val="150"/>
              </a:spcBef>
              <a:spcAft>
                <a:spcPts val="150"/>
              </a:spcAft>
            </a:pPr>
            <a:r>
              <a:rPr lang="ru-RU" sz="1200" b="1" dirty="0" smtClean="0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Trebuchet MS" pitchFamily="34" charset="0"/>
              </a:rPr>
              <a:t>200,0 </a:t>
            </a:r>
            <a:r>
              <a:rPr lang="ru-RU" sz="1200" b="1" dirty="0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Trebuchet MS" pitchFamily="34" charset="0"/>
              </a:rPr>
              <a:t>т.р.</a:t>
            </a:r>
            <a:r>
              <a:rPr lang="ru-RU" sz="1200" b="1" dirty="0">
                <a:solidFill>
                  <a:prstClr val="black"/>
                </a:solidFill>
              </a:rPr>
              <a:t> р</a:t>
            </a:r>
            <a:r>
              <a:rPr lang="ru-RU" sz="1200" b="1" dirty="0" smtClean="0">
                <a:solidFill>
                  <a:prstClr val="black"/>
                </a:solidFill>
              </a:rPr>
              <a:t>азвитие добровольной пожарной охраны в с. Захаровка и Талажанка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ru-RU" sz="1200" b="1" dirty="0" smtClean="0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Trebuchet MS" pitchFamily="34" charset="0"/>
              </a:rPr>
              <a:t>249,4 </a:t>
            </a:r>
            <a:r>
              <a:rPr lang="ru-RU" sz="1200" b="1" dirty="0" err="1" smtClean="0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Trebuchet MS" pitchFamily="34" charset="0"/>
              </a:rPr>
              <a:t>т.р</a:t>
            </a:r>
            <a:r>
              <a:rPr lang="ru-RU" sz="1200" b="1" dirty="0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Trebuchet MS" pitchFamily="34" charset="0"/>
              </a:rPr>
              <a:t>.</a:t>
            </a:r>
            <a:r>
              <a:rPr lang="ru-RU" sz="1200" b="1" dirty="0">
                <a:solidFill>
                  <a:prstClr val="black"/>
                </a:solidFill>
              </a:rPr>
              <a:t> с</a:t>
            </a:r>
            <a:r>
              <a:rPr lang="ru-RU" sz="1200" b="1" dirty="0" smtClean="0">
                <a:solidFill>
                  <a:prstClr val="black"/>
                </a:solidFill>
              </a:rPr>
              <a:t>одействие развитию налогового потенциала в 9 сельсоветах</a:t>
            </a:r>
            <a:endParaRPr lang="ru-RU" sz="1200" b="1" dirty="0">
              <a:solidFill>
                <a:prstClr val="black"/>
              </a:solidFill>
            </a:endParaRPr>
          </a:p>
          <a:p>
            <a:pPr lvl="0"/>
            <a:endParaRPr lang="ru-RU" sz="1200" b="1" dirty="0">
              <a:solidFill>
                <a:prstClr val="black"/>
              </a:solidFill>
            </a:endParaRPr>
          </a:p>
          <a:p>
            <a:pPr lvl="0"/>
            <a:endParaRPr lang="ru-RU" sz="1400" dirty="0">
              <a:solidFill>
                <a:prstClr val="black"/>
              </a:solidFill>
            </a:endParaRPr>
          </a:p>
          <a:p>
            <a:endParaRPr lang="ru-RU" sz="1400" dirty="0" smtClean="0">
              <a:solidFill>
                <a:prstClr val="black"/>
              </a:solidFill>
            </a:endParaRPr>
          </a:p>
        </p:txBody>
      </p:sp>
      <p:pic>
        <p:nvPicPr>
          <p:cNvPr id="21" name="Picture 12" descr="http://www.edumaats.com/profileimage/education-png-15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92782" y="1788746"/>
            <a:ext cx="288032" cy="291958"/>
          </a:xfrm>
          <a:prstGeom prst="rect">
            <a:avLst/>
          </a:prstGeom>
          <a:noFill/>
        </p:spPr>
      </p:pic>
      <p:pic>
        <p:nvPicPr>
          <p:cNvPr id="23" name="Picture 6" descr="http://images.easyfreeclipart.com/26/hot-pink-soccer-ball-clip-art-at-clkercom-vector-online-26595.png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827000" y="1639716"/>
            <a:ext cx="252000" cy="253273"/>
          </a:xfrm>
          <a:prstGeom prst="rect">
            <a:avLst/>
          </a:prstGeom>
          <a:noFill/>
        </p:spPr>
      </p:pic>
      <p:sp>
        <p:nvSpPr>
          <p:cNvPr id="42" name="Заголовок 1"/>
          <p:cNvSpPr txBox="1">
            <a:spLocks/>
          </p:cNvSpPr>
          <p:nvPr/>
        </p:nvSpPr>
        <p:spPr bwMode="auto">
          <a:xfrm>
            <a:off x="112778" y="203274"/>
            <a:ext cx="8730665" cy="791939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08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100" b="1" dirty="0">
                <a:ln w="3175">
                  <a:solidFill>
                    <a:prstClr val="white"/>
                  </a:solidFill>
                </a:ln>
                <a:solidFill>
                  <a:prstClr val="black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Особенности </a:t>
            </a:r>
          </a:p>
          <a:p>
            <a:r>
              <a:rPr lang="ru-RU" sz="2100" b="1" dirty="0">
                <a:ln w="3175">
                  <a:solidFill>
                    <a:prstClr val="white"/>
                  </a:solidFill>
                </a:ln>
                <a:solidFill>
                  <a:prstClr val="black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исполнения районного бюджета в 2020 </a:t>
            </a:r>
            <a:r>
              <a:rPr lang="ru-RU" sz="2100" b="1" dirty="0" smtClean="0">
                <a:ln w="3175">
                  <a:solidFill>
                    <a:prstClr val="white"/>
                  </a:solidFill>
                </a:ln>
                <a:solidFill>
                  <a:prstClr val="black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году</a:t>
            </a:r>
            <a:endParaRPr lang="ru-RU" sz="2100" b="1" dirty="0">
              <a:ln w="3175">
                <a:solidFill>
                  <a:prstClr val="white"/>
                </a:solidFill>
              </a:ln>
              <a:solidFill>
                <a:prstClr val="black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  <p:pic>
        <p:nvPicPr>
          <p:cNvPr id="36" name="Picture 14" descr="http://schoolboost.org/wp-content/uploads/2015/08/Music-Note-150x150.png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41029" y="3033723"/>
            <a:ext cx="288032" cy="288032"/>
          </a:xfrm>
          <a:prstGeom prst="rect">
            <a:avLst/>
          </a:prstGeom>
          <a:noFill/>
        </p:spPr>
      </p:pic>
      <p:pic>
        <p:nvPicPr>
          <p:cNvPr id="1026" name="Picture 2" descr="ÐÐ°ÑÑÐ¸Ð½ÐºÐ¸ Ð¿Ð¾ Ð·Ð°Ð¿ÑÐ¾ÑÑ Ð¸ÐºÐ¾Ð½ÐºÐ° Ð¶ÐºÑ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4">
                <a:shade val="45000"/>
                <a:satMod val="135000"/>
              </a:schemeClr>
              <a:prstClr val="white"/>
            </a:duotone>
            <a:lum bright="40000"/>
          </a:blip>
          <a:srcRect l="14243" t="13606" r="51377" b="55433"/>
          <a:stretch>
            <a:fillRect/>
          </a:stretch>
        </p:blipFill>
        <p:spPr bwMode="auto">
          <a:xfrm>
            <a:off x="208752" y="4665425"/>
            <a:ext cx="360040" cy="327301"/>
          </a:xfrm>
          <a:prstGeom prst="rect">
            <a:avLst/>
          </a:prstGeom>
          <a:noFill/>
        </p:spPr>
      </p:pic>
      <p:cxnSp>
        <p:nvCxnSpPr>
          <p:cNvPr id="44" name="Прямая соединительная линия 43"/>
          <p:cNvCxnSpPr/>
          <p:nvPr/>
        </p:nvCxnSpPr>
        <p:spPr>
          <a:xfrm flipH="1">
            <a:off x="5620577" y="1541375"/>
            <a:ext cx="21178" cy="3914006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flipH="1">
            <a:off x="5637040" y="2284209"/>
            <a:ext cx="3249339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flipH="1">
            <a:off x="141029" y="2898989"/>
            <a:ext cx="5447505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7" name="Picture 16" descr="http://perekrestok-69.ru/images/images/icon-road.png"/>
          <p:cNvPicPr>
            <a:picLocks noChangeAspect="1" noChangeArrowheads="1"/>
          </p:cNvPicPr>
          <p:nvPr/>
        </p:nvPicPr>
        <p:blipFill>
          <a:blip r:embed="rId6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819098" y="2414083"/>
            <a:ext cx="252000" cy="252000"/>
          </a:xfrm>
          <a:prstGeom prst="rect">
            <a:avLst/>
          </a:prstGeom>
          <a:noFill/>
        </p:spPr>
      </p:pic>
      <p:sp>
        <p:nvSpPr>
          <p:cNvPr id="58" name="Прямоугольник 57"/>
          <p:cNvSpPr/>
          <p:nvPr/>
        </p:nvSpPr>
        <p:spPr>
          <a:xfrm>
            <a:off x="6221268" y="2305034"/>
            <a:ext cx="269979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50"/>
              </a:spcBef>
              <a:spcAft>
                <a:spcPts val="150"/>
              </a:spcAft>
            </a:pPr>
            <a:r>
              <a:rPr lang="ru-RU" sz="1400" b="1" dirty="0" smtClean="0">
                <a:ln>
                  <a:solidFill>
                    <a:srgbClr val="35873B"/>
                  </a:solidFill>
                </a:ln>
                <a:solidFill>
                  <a:srgbClr val="00B050"/>
                </a:solidFill>
                <a:latin typeface="Trebuchet MS" pitchFamily="34" charset="0"/>
              </a:rPr>
              <a:t>Дороги</a:t>
            </a:r>
          </a:p>
          <a:p>
            <a:pPr>
              <a:spcBef>
                <a:spcPts val="150"/>
              </a:spcBef>
              <a:spcAft>
                <a:spcPts val="150"/>
              </a:spcAft>
            </a:pPr>
            <a:r>
              <a:rPr lang="ru-RU" sz="1000" b="1" dirty="0" smtClean="0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Trebuchet MS" pitchFamily="34" charset="0"/>
              </a:rPr>
              <a:t>274,2 </a:t>
            </a:r>
            <a:r>
              <a:rPr lang="ru-RU" sz="1000" b="1" dirty="0" err="1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Trebuchet MS" pitchFamily="34" charset="0"/>
              </a:rPr>
              <a:t>т.р</a:t>
            </a:r>
            <a:r>
              <a:rPr lang="ru-RU" sz="1000" b="1" dirty="0" smtClean="0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Trebuchet MS" pitchFamily="34" charset="0"/>
              </a:rPr>
              <a:t>.</a:t>
            </a:r>
            <a:r>
              <a:rPr lang="ru-RU" sz="1000" b="1" dirty="0" smtClean="0">
                <a:solidFill>
                  <a:prstClr val="black"/>
                </a:solidFill>
              </a:rPr>
              <a:t> установка дорожных знаков </a:t>
            </a:r>
            <a:r>
              <a:rPr lang="ru-RU" sz="1000" b="1" dirty="0">
                <a:solidFill>
                  <a:prstClr val="black"/>
                </a:solidFill>
              </a:rPr>
              <a:t>в </a:t>
            </a:r>
            <a:r>
              <a:rPr lang="ru-RU" sz="1000" b="1" dirty="0" smtClean="0">
                <a:solidFill>
                  <a:prstClr val="black"/>
                </a:solidFill>
              </a:rPr>
              <a:t>3 сельсоветах</a:t>
            </a:r>
          </a:p>
          <a:p>
            <a:pPr>
              <a:spcBef>
                <a:spcPts val="150"/>
              </a:spcBef>
              <a:spcAft>
                <a:spcPts val="150"/>
              </a:spcAft>
            </a:pPr>
            <a:r>
              <a:rPr lang="ru-RU" sz="1000" b="1" dirty="0" smtClean="0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Trebuchet MS" pitchFamily="34" charset="0"/>
              </a:rPr>
              <a:t>284,9 </a:t>
            </a:r>
            <a:r>
              <a:rPr lang="ru-RU" sz="1000" b="1" dirty="0" err="1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Trebuchet MS" pitchFamily="34" charset="0"/>
              </a:rPr>
              <a:t>т.р</a:t>
            </a:r>
            <a:r>
              <a:rPr lang="ru-RU" sz="1000" b="1" dirty="0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Trebuchet MS" pitchFamily="34" charset="0"/>
              </a:rPr>
              <a:t>.</a:t>
            </a:r>
            <a:r>
              <a:rPr lang="ru-RU" sz="1000" b="1" dirty="0">
                <a:solidFill>
                  <a:prstClr val="black"/>
                </a:solidFill>
              </a:rPr>
              <a:t> о</a:t>
            </a:r>
            <a:r>
              <a:rPr lang="ru-RU" sz="1000" b="1" dirty="0" smtClean="0">
                <a:solidFill>
                  <a:prstClr val="black"/>
                </a:solidFill>
              </a:rPr>
              <a:t>бустройство участков дорог вблизи школ  </a:t>
            </a:r>
            <a:r>
              <a:rPr lang="ru-RU" sz="1000" b="1" dirty="0">
                <a:solidFill>
                  <a:prstClr val="black"/>
                </a:solidFill>
              </a:rPr>
              <a:t>в </a:t>
            </a:r>
            <a:r>
              <a:rPr lang="ru-RU" sz="1000" b="1" dirty="0" smtClean="0">
                <a:solidFill>
                  <a:prstClr val="black"/>
                </a:solidFill>
              </a:rPr>
              <a:t>2 </a:t>
            </a:r>
            <a:r>
              <a:rPr lang="ru-RU" sz="1000" b="1" dirty="0">
                <a:solidFill>
                  <a:prstClr val="black"/>
                </a:solidFill>
              </a:rPr>
              <a:t>сельсоветах</a:t>
            </a:r>
          </a:p>
          <a:p>
            <a:pPr>
              <a:spcBef>
                <a:spcPts val="150"/>
              </a:spcBef>
              <a:spcAft>
                <a:spcPts val="150"/>
              </a:spcAft>
            </a:pPr>
            <a:r>
              <a:rPr lang="ru-RU" sz="1000" b="1" dirty="0" smtClean="0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Trebuchet MS" pitchFamily="34" charset="0"/>
              </a:rPr>
              <a:t>5 757,6 </a:t>
            </a:r>
            <a:r>
              <a:rPr lang="ru-RU" sz="1000" b="1" dirty="0" err="1" smtClean="0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Trebuchet MS" pitchFamily="34" charset="0"/>
              </a:rPr>
              <a:t>т.р</a:t>
            </a:r>
            <a:r>
              <a:rPr lang="ru-RU" sz="1000" b="1" dirty="0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Trebuchet MS" pitchFamily="34" charset="0"/>
              </a:rPr>
              <a:t>.</a:t>
            </a:r>
            <a:r>
              <a:rPr lang="ru-RU" sz="1000" b="1" dirty="0">
                <a:solidFill>
                  <a:prstClr val="black"/>
                </a:solidFill>
              </a:rPr>
              <a:t> </a:t>
            </a:r>
            <a:r>
              <a:rPr lang="ru-RU" sz="1000" b="1" dirty="0" smtClean="0">
                <a:solidFill>
                  <a:prstClr val="black"/>
                </a:solidFill>
              </a:rPr>
              <a:t>ремонт дорог в 2 сельсоветах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595195" y="2932563"/>
            <a:ext cx="4985792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n>
                  <a:solidFill>
                    <a:srgbClr val="35873B"/>
                  </a:solidFill>
                </a:ln>
                <a:solidFill>
                  <a:srgbClr val="00B050"/>
                </a:solidFill>
                <a:latin typeface="Trebuchet MS" pitchFamily="34" charset="0"/>
              </a:rPr>
              <a:t>Культура </a:t>
            </a:r>
          </a:p>
          <a:p>
            <a:endParaRPr lang="ru-RU" sz="1000" dirty="0" smtClean="0">
              <a:solidFill>
                <a:prstClr val="black"/>
              </a:solidFill>
            </a:endParaRPr>
          </a:p>
          <a:p>
            <a:r>
              <a:rPr lang="ru-RU" sz="1000" b="1" dirty="0" smtClean="0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Trebuchet MS" pitchFamily="34" charset="0"/>
              </a:rPr>
              <a:t>1 146,2 </a:t>
            </a:r>
            <a:r>
              <a:rPr lang="ru-RU" sz="1000" b="1" dirty="0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Trebuchet MS" pitchFamily="34" charset="0"/>
              </a:rPr>
              <a:t>т.р.</a:t>
            </a:r>
            <a:r>
              <a:rPr lang="ru-RU" sz="1000" b="1" dirty="0">
                <a:solidFill>
                  <a:prstClr val="black"/>
                </a:solidFill>
              </a:rPr>
              <a:t> </a:t>
            </a:r>
            <a:r>
              <a:rPr lang="ru-RU" sz="1000" b="1" dirty="0" smtClean="0">
                <a:solidFill>
                  <a:prstClr val="black"/>
                </a:solidFill>
              </a:rPr>
              <a:t>укрепление материально-технической базы сельских клубов</a:t>
            </a:r>
          </a:p>
          <a:p>
            <a:r>
              <a:rPr lang="ru-RU" sz="1000" b="1" dirty="0" smtClean="0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Trebuchet MS" pitchFamily="34" charset="0"/>
              </a:rPr>
              <a:t>2,5 </a:t>
            </a:r>
            <a:r>
              <a:rPr lang="ru-RU" sz="1000" b="1" dirty="0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Trebuchet MS" pitchFamily="34" charset="0"/>
              </a:rPr>
              <a:t>т.р.</a:t>
            </a:r>
            <a:r>
              <a:rPr lang="ru-RU" sz="1000" b="1" dirty="0">
                <a:solidFill>
                  <a:prstClr val="black"/>
                </a:solidFill>
              </a:rPr>
              <a:t> п</a:t>
            </a:r>
            <a:r>
              <a:rPr lang="ru-RU" sz="1000" b="1" dirty="0" smtClean="0">
                <a:solidFill>
                  <a:prstClr val="black"/>
                </a:solidFill>
              </a:rPr>
              <a:t>одключение библиотеки к Интернету</a:t>
            </a:r>
          </a:p>
          <a:p>
            <a:r>
              <a:rPr lang="ru-RU" sz="1000" b="1" dirty="0" smtClean="0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Trebuchet MS" pitchFamily="34" charset="0"/>
              </a:rPr>
              <a:t>300,0 </a:t>
            </a:r>
            <a:r>
              <a:rPr lang="ru-RU" sz="1000" b="1" dirty="0" err="1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Trebuchet MS" pitchFamily="34" charset="0"/>
              </a:rPr>
              <a:t>т.р</a:t>
            </a:r>
            <a:r>
              <a:rPr lang="ru-RU" sz="1000" b="1" dirty="0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Trebuchet MS" pitchFamily="34" charset="0"/>
              </a:rPr>
              <a:t>.</a:t>
            </a:r>
            <a:r>
              <a:rPr lang="ru-RU" sz="1000" b="1" dirty="0">
                <a:solidFill>
                  <a:prstClr val="black"/>
                </a:solidFill>
              </a:rPr>
              <a:t> п</a:t>
            </a:r>
            <a:r>
              <a:rPr lang="ru-RU" sz="1000" b="1" dirty="0" smtClean="0">
                <a:solidFill>
                  <a:prstClr val="black"/>
                </a:solidFill>
              </a:rPr>
              <a:t>оддержка народных ремесел и декоративно-прикладного искусства</a:t>
            </a:r>
          </a:p>
          <a:p>
            <a:r>
              <a:rPr lang="ru-RU" sz="1000" b="1" dirty="0" smtClean="0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Trebuchet MS" pitchFamily="34" charset="0"/>
              </a:rPr>
              <a:t>8 000,0 </a:t>
            </a:r>
            <a:r>
              <a:rPr lang="ru-RU" sz="1000" b="1" dirty="0" err="1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Trebuchet MS" pitchFamily="34" charset="0"/>
              </a:rPr>
              <a:t>т.р</a:t>
            </a:r>
            <a:r>
              <a:rPr lang="ru-RU" sz="1000" b="1" dirty="0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Trebuchet MS" pitchFamily="34" charset="0"/>
              </a:rPr>
              <a:t>.</a:t>
            </a:r>
            <a:r>
              <a:rPr lang="ru-RU" sz="1000" b="1" dirty="0">
                <a:solidFill>
                  <a:prstClr val="black"/>
                </a:solidFill>
              </a:rPr>
              <a:t> с</a:t>
            </a:r>
            <a:r>
              <a:rPr lang="ru-RU" sz="1000" b="1" dirty="0" smtClean="0">
                <a:solidFill>
                  <a:prstClr val="black"/>
                </a:solidFill>
              </a:rPr>
              <a:t>оздание </a:t>
            </a:r>
            <a:r>
              <a:rPr lang="ru-RU" sz="1000" b="1" dirty="0" err="1" smtClean="0">
                <a:solidFill>
                  <a:prstClr val="black"/>
                </a:solidFill>
              </a:rPr>
              <a:t>туристко</a:t>
            </a:r>
            <a:r>
              <a:rPr lang="ru-RU" sz="1000" b="1" dirty="0" smtClean="0">
                <a:solidFill>
                  <a:prstClr val="black"/>
                </a:solidFill>
              </a:rPr>
              <a:t>-рекреационной зоны на набережной в с. </a:t>
            </a:r>
            <a:r>
              <a:rPr lang="ru-RU" sz="1000" b="1" dirty="0" err="1" smtClean="0">
                <a:solidFill>
                  <a:prstClr val="black"/>
                </a:solidFill>
              </a:rPr>
              <a:t>Галанино</a:t>
            </a:r>
            <a:endParaRPr lang="ru-RU" sz="1000" b="1" dirty="0" smtClean="0">
              <a:solidFill>
                <a:prstClr val="black"/>
              </a:solidFill>
            </a:endParaRPr>
          </a:p>
          <a:p>
            <a:pPr lvl="0"/>
            <a:r>
              <a:rPr lang="ru-RU" sz="1000" b="1" dirty="0" smtClean="0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Trebuchet MS" pitchFamily="34" charset="0"/>
              </a:rPr>
              <a:t>1 129,3 </a:t>
            </a:r>
            <a:r>
              <a:rPr lang="ru-RU" sz="1000" b="1" dirty="0" err="1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Trebuchet MS" pitchFamily="34" charset="0"/>
              </a:rPr>
              <a:t>т.р</a:t>
            </a:r>
            <a:r>
              <a:rPr lang="ru-RU" sz="1000" b="1" dirty="0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Trebuchet MS" pitchFamily="34" charset="0"/>
              </a:rPr>
              <a:t>.</a:t>
            </a:r>
            <a:r>
              <a:rPr lang="ru-RU" sz="1000" b="1" dirty="0">
                <a:solidFill>
                  <a:prstClr val="black"/>
                </a:solidFill>
              </a:rPr>
              <a:t> </a:t>
            </a:r>
            <a:r>
              <a:rPr lang="ru-RU" sz="1000" b="1" dirty="0" smtClean="0">
                <a:solidFill>
                  <a:prstClr val="black"/>
                </a:solidFill>
              </a:rPr>
              <a:t>Изготовление ПСД а ремонт Казачинского и </a:t>
            </a:r>
            <a:r>
              <a:rPr lang="ru-RU" sz="1000" b="1" dirty="0" err="1" smtClean="0">
                <a:solidFill>
                  <a:prstClr val="black"/>
                </a:solidFill>
              </a:rPr>
              <a:t>Мокрушенского</a:t>
            </a:r>
            <a:r>
              <a:rPr lang="ru-RU" sz="1000" b="1" dirty="0" smtClean="0">
                <a:solidFill>
                  <a:prstClr val="black"/>
                </a:solidFill>
              </a:rPr>
              <a:t> клубов</a:t>
            </a:r>
            <a:endParaRPr lang="ru-RU" sz="1000" b="1" dirty="0">
              <a:ln>
                <a:solidFill>
                  <a:srgbClr val="35873B"/>
                </a:solidFill>
              </a:ln>
              <a:solidFill>
                <a:srgbClr val="8AD08F"/>
              </a:solidFill>
              <a:latin typeface="Trebuchet MS" pitchFamily="34" charset="0"/>
            </a:endParaRPr>
          </a:p>
          <a:p>
            <a:endParaRPr lang="ru-RU" sz="1000" b="1" dirty="0">
              <a:ln>
                <a:solidFill>
                  <a:srgbClr val="35873B"/>
                </a:solidFill>
              </a:ln>
              <a:solidFill>
                <a:srgbClr val="8AD08F"/>
              </a:solidFill>
              <a:latin typeface="Trebuchet MS" pitchFamily="34" charset="0"/>
            </a:endParaRPr>
          </a:p>
          <a:p>
            <a:pPr lvl="0"/>
            <a:endParaRPr lang="ru-RU" sz="1000" b="1" dirty="0" smtClean="0">
              <a:ln>
                <a:solidFill>
                  <a:srgbClr val="35873B"/>
                </a:solidFill>
              </a:ln>
              <a:solidFill>
                <a:srgbClr val="8AD08F"/>
              </a:solidFill>
              <a:latin typeface="Trebuchet MS" pitchFamily="34" charset="0"/>
            </a:endParaRPr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 flipH="1">
            <a:off x="34957" y="4620477"/>
            <a:ext cx="5623445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>
            <a:off x="6516216" y="5884100"/>
            <a:ext cx="2352649" cy="914400"/>
          </a:xfrm>
          <a:prstGeom prst="ellipse">
            <a:avLst/>
          </a:prstGeom>
          <a:solidFill>
            <a:srgbClr val="00B050">
              <a:alpha val="1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n>
                  <a:solidFill>
                    <a:srgbClr val="35873B"/>
                  </a:solidFill>
                </a:ln>
                <a:solidFill>
                  <a:srgbClr val="2EC50B"/>
                </a:solidFill>
                <a:latin typeface="Trebuchet MS" pitchFamily="34" charset="0"/>
                <a:cs typeface="Arial" charset="0"/>
              </a:rPr>
              <a:t>91 124,8 </a:t>
            </a:r>
            <a:r>
              <a:rPr lang="ru-RU" sz="1600" b="1" dirty="0" err="1" smtClean="0">
                <a:ln>
                  <a:solidFill>
                    <a:srgbClr val="35873B"/>
                  </a:solidFill>
                </a:ln>
                <a:solidFill>
                  <a:srgbClr val="2EC50B"/>
                </a:solidFill>
                <a:latin typeface="Trebuchet MS" pitchFamily="34" charset="0"/>
                <a:cs typeface="Arial" charset="0"/>
              </a:rPr>
              <a:t>т.р</a:t>
            </a:r>
            <a:r>
              <a:rPr lang="ru-RU" sz="1600" b="1" dirty="0">
                <a:ln>
                  <a:solidFill>
                    <a:srgbClr val="35873B"/>
                  </a:solidFill>
                </a:ln>
                <a:solidFill>
                  <a:srgbClr val="2EC50B"/>
                </a:solidFill>
                <a:latin typeface="Trebuchet MS" pitchFamily="34" charset="0"/>
                <a:cs typeface="Arial" charset="0"/>
              </a:rPr>
              <a:t>.</a:t>
            </a:r>
            <a:endParaRPr lang="ru-RU" sz="1600" b="1" dirty="0">
              <a:solidFill>
                <a:srgbClr val="2EC50B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98195" y="4620477"/>
            <a:ext cx="504056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n>
                  <a:solidFill>
                    <a:srgbClr val="35873B"/>
                  </a:solidFill>
                </a:ln>
                <a:solidFill>
                  <a:srgbClr val="00B050"/>
                </a:solidFill>
                <a:latin typeface="Trebuchet MS" pitchFamily="34" charset="0"/>
              </a:rPr>
              <a:t>ЖКХ, градостроительство</a:t>
            </a:r>
          </a:p>
          <a:p>
            <a:pPr lvl="0"/>
            <a:endParaRPr lang="ru-RU" sz="1000" b="1" dirty="0" smtClean="0">
              <a:ln>
                <a:solidFill>
                  <a:srgbClr val="35873B"/>
                </a:solidFill>
              </a:ln>
              <a:solidFill>
                <a:srgbClr val="8AD08F"/>
              </a:solidFill>
              <a:latin typeface="Trebuchet MS" pitchFamily="34" charset="0"/>
            </a:endParaRPr>
          </a:p>
          <a:p>
            <a:pPr lvl="0"/>
            <a:r>
              <a:rPr lang="ru-RU" sz="1000" b="1" dirty="0" smtClean="0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Trebuchet MS" pitchFamily="34" charset="0"/>
              </a:rPr>
              <a:t>3 340,0 </a:t>
            </a:r>
            <a:r>
              <a:rPr lang="ru-RU" sz="1000" b="1" dirty="0" err="1" smtClean="0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Trebuchet MS" pitchFamily="34" charset="0"/>
              </a:rPr>
              <a:t>т.р</a:t>
            </a:r>
            <a:r>
              <a:rPr lang="ru-RU" sz="1000" b="1" dirty="0" smtClean="0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Trebuchet MS" pitchFamily="34" charset="0"/>
              </a:rPr>
              <a:t>.</a:t>
            </a:r>
            <a:r>
              <a:rPr lang="ru-RU" sz="1000" b="1" dirty="0" smtClean="0">
                <a:solidFill>
                  <a:prstClr val="black"/>
                </a:solidFill>
              </a:rPr>
              <a:t> ремонт котельной в с. Вороковка </a:t>
            </a:r>
          </a:p>
          <a:p>
            <a:pPr lvl="0"/>
            <a:endParaRPr lang="ru-RU" sz="1400" dirty="0">
              <a:solidFill>
                <a:prstClr val="black"/>
              </a:solidFill>
            </a:endParaRPr>
          </a:p>
          <a:p>
            <a:endParaRPr lang="ru-RU" sz="1400" dirty="0" smtClean="0">
              <a:solidFill>
                <a:prstClr val="black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221268" y="3743189"/>
            <a:ext cx="2816160" cy="2087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50"/>
              </a:spcBef>
              <a:spcAft>
                <a:spcPts val="150"/>
              </a:spcAft>
            </a:pPr>
            <a:r>
              <a:rPr lang="ru-RU" sz="1400" b="1" dirty="0" smtClean="0">
                <a:ln>
                  <a:solidFill>
                    <a:srgbClr val="35873B"/>
                  </a:solidFill>
                </a:ln>
                <a:solidFill>
                  <a:srgbClr val="00B050"/>
                </a:solidFill>
                <a:latin typeface="Trebuchet MS" pitchFamily="34" charset="0"/>
              </a:rPr>
              <a:t>Благоустройство</a:t>
            </a:r>
          </a:p>
          <a:p>
            <a:endParaRPr lang="ru-RU" sz="1000" b="1" dirty="0" smtClean="0">
              <a:ln>
                <a:solidFill>
                  <a:srgbClr val="35873B"/>
                </a:solidFill>
              </a:ln>
              <a:solidFill>
                <a:srgbClr val="8AD08F"/>
              </a:solidFill>
              <a:latin typeface="Trebuchet MS" pitchFamily="34" charset="0"/>
            </a:endParaRPr>
          </a:p>
          <a:p>
            <a:r>
              <a:rPr lang="ru-RU" sz="1000" b="1" dirty="0" smtClean="0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Trebuchet MS" pitchFamily="34" charset="0"/>
              </a:rPr>
              <a:t>2 479,6 </a:t>
            </a:r>
            <a:r>
              <a:rPr lang="ru-RU" sz="1000" b="1" dirty="0" err="1" smtClean="0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Trebuchet MS" pitchFamily="34" charset="0"/>
              </a:rPr>
              <a:t>т.р</a:t>
            </a:r>
            <a:r>
              <a:rPr lang="ru-RU" sz="1000" b="1" dirty="0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Trebuchet MS" pitchFamily="34" charset="0"/>
              </a:rPr>
              <a:t>.</a:t>
            </a:r>
            <a:r>
              <a:rPr lang="ru-RU" sz="1000" b="1" dirty="0">
                <a:solidFill>
                  <a:prstClr val="black"/>
                </a:solidFill>
              </a:rPr>
              <a:t> приобретение </a:t>
            </a:r>
            <a:r>
              <a:rPr lang="ru-RU" sz="1000" b="1" dirty="0" smtClean="0">
                <a:solidFill>
                  <a:prstClr val="black"/>
                </a:solidFill>
              </a:rPr>
              <a:t>трактора </a:t>
            </a:r>
            <a:r>
              <a:rPr lang="ru-RU" sz="1000" b="1" dirty="0">
                <a:solidFill>
                  <a:prstClr val="black"/>
                </a:solidFill>
              </a:rPr>
              <a:t>в </a:t>
            </a:r>
            <a:r>
              <a:rPr lang="ru-RU" sz="1000" b="1" dirty="0" smtClean="0">
                <a:solidFill>
                  <a:prstClr val="black"/>
                </a:solidFill>
              </a:rPr>
              <a:t>Александровский сельсовет</a:t>
            </a:r>
            <a:endParaRPr lang="ru-RU" sz="1000" b="1" dirty="0" smtClean="0">
              <a:ln>
                <a:solidFill>
                  <a:srgbClr val="35873B"/>
                </a:solidFill>
              </a:ln>
              <a:solidFill>
                <a:srgbClr val="8AD08F"/>
              </a:solidFill>
              <a:latin typeface="Trebuchet MS" pitchFamily="34" charset="0"/>
            </a:endParaRPr>
          </a:p>
          <a:p>
            <a:r>
              <a:rPr lang="ru-RU" sz="1000" b="1" dirty="0" smtClean="0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Trebuchet MS" pitchFamily="34" charset="0"/>
              </a:rPr>
              <a:t>44 000,0 </a:t>
            </a:r>
            <a:r>
              <a:rPr lang="ru-RU" sz="1000" b="1" dirty="0" err="1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Trebuchet MS" pitchFamily="34" charset="0"/>
              </a:rPr>
              <a:t>т.р</a:t>
            </a:r>
            <a:r>
              <a:rPr lang="ru-RU" sz="1000" b="1" dirty="0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Trebuchet MS" pitchFamily="34" charset="0"/>
              </a:rPr>
              <a:t>.</a:t>
            </a:r>
            <a:r>
              <a:rPr lang="ru-RU" sz="1000" b="1" dirty="0">
                <a:solidFill>
                  <a:prstClr val="black"/>
                </a:solidFill>
              </a:rPr>
              <a:t> </a:t>
            </a:r>
            <a:r>
              <a:rPr lang="ru-RU" sz="1000" b="1" dirty="0" smtClean="0">
                <a:solidFill>
                  <a:prstClr val="black"/>
                </a:solidFill>
              </a:rPr>
              <a:t> Реализация комплексного проекта по благоустройству в Казачинском сельсовете</a:t>
            </a:r>
            <a:endParaRPr lang="ru-RU" sz="1000" b="1" dirty="0">
              <a:solidFill>
                <a:prstClr val="black"/>
              </a:solidFill>
            </a:endParaRPr>
          </a:p>
          <a:p>
            <a:r>
              <a:rPr lang="ru-RU" sz="1000" b="1" dirty="0" smtClean="0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Trebuchet MS" pitchFamily="34" charset="0"/>
              </a:rPr>
              <a:t>3 500,0 </a:t>
            </a:r>
            <a:r>
              <a:rPr lang="ru-RU" sz="1000" b="1" dirty="0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Trebuchet MS" pitchFamily="34" charset="0"/>
              </a:rPr>
              <a:t>т.р.</a:t>
            </a:r>
            <a:r>
              <a:rPr lang="ru-RU" sz="1000" b="1" dirty="0">
                <a:solidFill>
                  <a:prstClr val="black"/>
                </a:solidFill>
              </a:rPr>
              <a:t> ф</a:t>
            </a:r>
            <a:r>
              <a:rPr lang="ru-RU" sz="1000" b="1" dirty="0" smtClean="0">
                <a:solidFill>
                  <a:prstClr val="black"/>
                </a:solidFill>
              </a:rPr>
              <a:t>ормирование современной городской среды (ремонт придомовой территории многоквартирных домов в с. Казачинское)</a:t>
            </a:r>
            <a:endParaRPr lang="ru-RU" sz="1000" b="1" dirty="0">
              <a:solidFill>
                <a:prstClr val="black"/>
              </a:solidFill>
            </a:endParaRPr>
          </a:p>
          <a:p>
            <a:pPr lvl="0"/>
            <a:endParaRPr lang="ru-RU" sz="1400" dirty="0">
              <a:solidFill>
                <a:prstClr val="black"/>
              </a:solidFill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flipH="1">
            <a:off x="179348" y="5301208"/>
            <a:ext cx="5444097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6008" y="3842340"/>
            <a:ext cx="506412" cy="249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4" name="Прямая соединительная линия 33"/>
          <p:cNvCxnSpPr/>
          <p:nvPr/>
        </p:nvCxnSpPr>
        <p:spPr>
          <a:xfrm flipH="1">
            <a:off x="5619526" y="3740799"/>
            <a:ext cx="3249339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112778" y="1105110"/>
            <a:ext cx="8730665" cy="369332"/>
          </a:xfrm>
          <a:prstGeom prst="rect">
            <a:avLst/>
          </a:prstGeom>
          <a:gradFill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0" scaled="1"/>
          </a:gradFill>
        </p:spPr>
        <p:txBody>
          <a:bodyPr wrap="square">
            <a:spAutoFit/>
          </a:bodyPr>
          <a:lstStyle/>
          <a:p>
            <a:r>
              <a:rPr lang="ru-RU" b="1" dirty="0">
                <a:ln w="3175">
                  <a:solidFill>
                    <a:prstClr val="white"/>
                  </a:solidFill>
                </a:ln>
                <a:solidFill>
                  <a:prstClr val="black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2. </a:t>
            </a:r>
            <a:r>
              <a:rPr lang="ru-RU" b="1" dirty="0">
                <a:ln w="3175">
                  <a:solidFill>
                    <a:prstClr val="white"/>
                  </a:solidFill>
                </a:ln>
                <a:solidFill>
                  <a:srgbClr val="FF000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Дополнительные</a:t>
            </a:r>
            <a:r>
              <a:rPr lang="ru-RU" b="1" dirty="0">
                <a:ln w="3175">
                  <a:solidFill>
                    <a:prstClr val="white"/>
                  </a:solidFill>
                </a:ln>
                <a:solidFill>
                  <a:prstClr val="black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средства из краевого </a:t>
            </a:r>
            <a:r>
              <a:rPr lang="ru-RU" b="1" dirty="0" smtClean="0">
                <a:ln w="3175">
                  <a:solidFill>
                    <a:prstClr val="white"/>
                  </a:solidFill>
                </a:ln>
                <a:solidFill>
                  <a:prstClr val="black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бюджета, тыс. рублей</a:t>
            </a:r>
            <a:endParaRPr lang="ru-RU" b="1" dirty="0">
              <a:ln w="3175">
                <a:solidFill>
                  <a:prstClr val="white"/>
                </a:solidFill>
              </a:ln>
              <a:solidFill>
                <a:prstClr val="black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8715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Прямоугольник 43"/>
          <p:cNvSpPr/>
          <p:nvPr/>
        </p:nvSpPr>
        <p:spPr>
          <a:xfrm>
            <a:off x="6324711" y="3464213"/>
            <a:ext cx="247124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1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Приобретены </a:t>
            </a:r>
            <a:r>
              <a:rPr lang="ru-RU" sz="1100" b="1" dirty="0" smtClean="0">
                <a:solidFill>
                  <a:srgbClr val="FF0000"/>
                </a:solidFill>
                <a:latin typeface="+mj-lt"/>
              </a:rPr>
              <a:t>вычислительная техника и </a:t>
            </a:r>
            <a:r>
              <a:rPr lang="ru-RU" sz="1100" b="1" dirty="0" smtClean="0">
                <a:solidFill>
                  <a:srgbClr val="002060"/>
                </a:solidFill>
                <a:latin typeface="+mj-lt"/>
              </a:rPr>
              <a:t>программное обеспечение для Казачинской ш</a:t>
            </a:r>
            <a:r>
              <a:rPr lang="ru-RU" sz="1100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колы – </a:t>
            </a:r>
            <a:r>
              <a:rPr lang="ru-RU" sz="1100" b="1" dirty="0" smtClean="0">
                <a:solidFill>
                  <a:srgbClr val="FF0000"/>
                </a:solidFill>
                <a:latin typeface="+mj-lt"/>
              </a:rPr>
              <a:t>2 120 т. р.</a:t>
            </a:r>
            <a:endParaRPr lang="ru-RU" sz="1100" b="1" dirty="0" smtClean="0">
              <a:solidFill>
                <a:srgbClr val="FF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71368" y="5801028"/>
            <a:ext cx="259146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b="1" dirty="0" smtClean="0">
                <a:solidFill>
                  <a:srgbClr val="003399"/>
                </a:solidFill>
              </a:rPr>
              <a:t>РЕГИОНАЛЬНЫЙ ПРОЕКТ</a:t>
            </a:r>
          </a:p>
          <a:p>
            <a:pPr lvl="0"/>
            <a:r>
              <a:rPr lang="ru-RU" sz="1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Безопасность дорожного движения</a:t>
            </a:r>
            <a:endParaRPr lang="ru-RU" sz="12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" name="Рисунок 19" descr="https://stavradm.ru/images/spsimpleportfolio/proj-dor/dorogi1_600x400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59" b="21619"/>
          <a:stretch/>
        </p:blipFill>
        <p:spPr bwMode="auto">
          <a:xfrm>
            <a:off x="587164" y="4440786"/>
            <a:ext cx="2703195" cy="1152128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Прямоугольник 23"/>
          <p:cNvSpPr/>
          <p:nvPr/>
        </p:nvSpPr>
        <p:spPr>
          <a:xfrm>
            <a:off x="271368" y="2728133"/>
            <a:ext cx="259146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b="1" dirty="0" smtClean="0">
                <a:solidFill>
                  <a:srgbClr val="003399"/>
                </a:solidFill>
              </a:rPr>
              <a:t>РЕГИОНАЛЬНЫЙ ПРОЕКТ</a:t>
            </a:r>
          </a:p>
          <a:p>
            <a:pPr lvl="0"/>
            <a:r>
              <a:rPr lang="ru-RU" sz="1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Культурная среда</a:t>
            </a:r>
            <a:endParaRPr lang="ru-RU" sz="12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921054" y="4765355"/>
            <a:ext cx="2808312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100" b="1" dirty="0">
                <a:solidFill>
                  <a:srgbClr val="002060"/>
                </a:solidFill>
                <a:latin typeface="+mj-lt"/>
              </a:rPr>
              <a:t>В</a:t>
            </a:r>
            <a:r>
              <a:rPr lang="ru-RU" sz="1100" b="1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ru-RU" sz="1100" b="1" dirty="0" smtClean="0">
                <a:solidFill>
                  <a:srgbClr val="002060"/>
                </a:solidFill>
                <a:latin typeface="+mj-lt"/>
              </a:rPr>
              <a:t>двух</a:t>
            </a:r>
            <a:r>
              <a:rPr lang="ru-RU" sz="1100" b="1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ru-RU" sz="1100" b="1" dirty="0" smtClean="0">
                <a:solidFill>
                  <a:srgbClr val="002060"/>
                </a:solidFill>
                <a:latin typeface="+mj-lt"/>
              </a:rPr>
              <a:t>сельсоветах  осуществлена замена </a:t>
            </a:r>
            <a:r>
              <a:rPr lang="ru-RU" sz="1100" b="1" dirty="0">
                <a:solidFill>
                  <a:srgbClr val="002060"/>
                </a:solidFill>
                <a:latin typeface="+mj-lt"/>
              </a:rPr>
              <a:t>и установка недостающей </a:t>
            </a:r>
            <a:r>
              <a:rPr lang="ru-RU" sz="1100" b="1" dirty="0">
                <a:solidFill>
                  <a:srgbClr val="FF0000"/>
                </a:solidFill>
                <a:latin typeface="+mj-lt"/>
              </a:rPr>
              <a:t>дорожно-знаковой информации</a:t>
            </a:r>
            <a:r>
              <a:rPr lang="ru-RU" sz="1100" b="1" dirty="0">
                <a:solidFill>
                  <a:srgbClr val="002060"/>
                </a:solidFill>
                <a:latin typeface="+mj-lt"/>
              </a:rPr>
              <a:t>; </a:t>
            </a:r>
            <a:r>
              <a:rPr lang="ru-RU" sz="1100" b="1" dirty="0" smtClean="0">
                <a:solidFill>
                  <a:srgbClr val="002060"/>
                </a:solidFill>
                <a:latin typeface="+mj-lt"/>
              </a:rPr>
              <a:t>устройство искусственных неровностей </a:t>
            </a:r>
            <a:r>
              <a:rPr lang="ru-RU" sz="1100" b="1" dirty="0" smtClean="0">
                <a:solidFill>
                  <a:srgbClr val="FF0000"/>
                </a:solidFill>
                <a:latin typeface="+mj-lt"/>
              </a:rPr>
              <a:t>вблизи образовательных организаций </a:t>
            </a:r>
            <a:r>
              <a:rPr lang="ru-RU" sz="1100" b="1" dirty="0" smtClean="0">
                <a:solidFill>
                  <a:srgbClr val="002060"/>
                </a:solidFill>
                <a:latin typeface="+mj-lt"/>
              </a:rPr>
              <a:t>– </a:t>
            </a:r>
            <a:r>
              <a:rPr lang="ru-RU" sz="1100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ru-RU" sz="1100" b="1" dirty="0" smtClean="0">
                <a:solidFill>
                  <a:srgbClr val="FF0000"/>
                </a:solidFill>
                <a:latin typeface="+mj-lt"/>
              </a:rPr>
              <a:t>288 т. р</a:t>
            </a:r>
            <a:r>
              <a:rPr lang="ru-RU" sz="1100" b="1" dirty="0" smtClean="0">
                <a:solidFill>
                  <a:srgbClr val="FF0000"/>
                </a:solidFill>
                <a:latin typeface="+mj-lt"/>
              </a:rPr>
              <a:t>.</a:t>
            </a:r>
            <a:endParaRPr lang="ru-RU" sz="1100" b="1" dirty="0" smtClean="0">
              <a:solidFill>
                <a:srgbClr val="FF0000"/>
              </a:solidFill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 flipV="1">
            <a:off x="112778" y="2560789"/>
            <a:ext cx="3451110" cy="18241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V="1">
            <a:off x="148656" y="4441568"/>
            <a:ext cx="8352928" cy="13653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254652" y="3256622"/>
            <a:ext cx="1514150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100" b="1" dirty="0" smtClean="0">
                <a:solidFill>
                  <a:srgbClr val="FF0000"/>
                </a:solidFill>
                <a:latin typeface="+mj-lt"/>
              </a:rPr>
              <a:t>Изготовлена ПСД  </a:t>
            </a:r>
            <a:r>
              <a:rPr lang="ru-RU" sz="1100" b="1" dirty="0" smtClean="0">
                <a:solidFill>
                  <a:srgbClr val="002060"/>
                </a:solidFill>
                <a:latin typeface="+mj-lt"/>
              </a:rPr>
              <a:t>на капитальный ремонт Мокрушинского и Казачинского домов культуры  </a:t>
            </a:r>
            <a:r>
              <a:rPr lang="ru-RU" sz="1100" b="1" dirty="0" smtClean="0">
                <a:solidFill>
                  <a:srgbClr val="002060"/>
                </a:solidFill>
                <a:latin typeface="+mj-lt"/>
              </a:rPr>
              <a:t>– </a:t>
            </a:r>
            <a:r>
              <a:rPr lang="ru-RU" sz="1100" b="1" dirty="0" smtClean="0">
                <a:solidFill>
                  <a:srgbClr val="FF0000"/>
                </a:solidFill>
                <a:latin typeface="+mj-lt"/>
              </a:rPr>
              <a:t>1 </a:t>
            </a:r>
            <a:r>
              <a:rPr lang="ru-RU" sz="1100" b="1" dirty="0" smtClean="0">
                <a:solidFill>
                  <a:srgbClr val="FF0000"/>
                </a:solidFill>
                <a:latin typeface="+mj-lt"/>
              </a:rPr>
              <a:t>141 </a:t>
            </a:r>
            <a:r>
              <a:rPr lang="ru-RU" sz="1100" b="1" dirty="0" smtClean="0">
                <a:solidFill>
                  <a:srgbClr val="FF0000"/>
                </a:solidFill>
                <a:latin typeface="+mj-lt"/>
              </a:rPr>
              <a:t>т</a:t>
            </a:r>
            <a:r>
              <a:rPr lang="ru-RU" sz="1100" b="1" dirty="0" smtClean="0">
                <a:solidFill>
                  <a:srgbClr val="FF0000"/>
                </a:solidFill>
                <a:latin typeface="+mj-lt"/>
              </a:rPr>
              <a:t>. р</a:t>
            </a:r>
            <a:r>
              <a:rPr lang="ru-RU" sz="1100" b="1" dirty="0" smtClean="0">
                <a:solidFill>
                  <a:srgbClr val="FF0000"/>
                </a:solidFill>
                <a:latin typeface="+mj-lt"/>
              </a:rPr>
              <a:t>.</a:t>
            </a:r>
            <a:endParaRPr lang="ru-RU" sz="1100" b="1" dirty="0" smtClean="0">
              <a:solidFill>
                <a:srgbClr val="FF0000"/>
              </a:solidFill>
            </a:endParaRPr>
          </a:p>
        </p:txBody>
      </p:sp>
      <p:pic>
        <p:nvPicPr>
          <p:cNvPr id="34" name="Рисунок 33" descr="Власти Нижнего Новгорода объявили тендер на установку дорожных знаков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97"/>
          <a:stretch/>
        </p:blipFill>
        <p:spPr bwMode="auto">
          <a:xfrm>
            <a:off x="6905163" y="5805264"/>
            <a:ext cx="1742400" cy="902914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Прямоугольник 34"/>
          <p:cNvSpPr/>
          <p:nvPr/>
        </p:nvSpPr>
        <p:spPr>
          <a:xfrm>
            <a:off x="6264602" y="2734837"/>
            <a:ext cx="259146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b="1" dirty="0" smtClean="0">
                <a:solidFill>
                  <a:srgbClr val="003399"/>
                </a:solidFill>
              </a:rPr>
              <a:t>РЕГИОНАЛЬНЫЙ ПРОЕКТ</a:t>
            </a:r>
          </a:p>
          <a:p>
            <a:pPr lvl="0"/>
            <a:r>
              <a:rPr lang="ru-RU" sz="1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Цифровая образовательная среда</a:t>
            </a:r>
            <a:endParaRPr lang="ru-RU" sz="12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6" name="Rectangle 6"/>
          <p:cNvSpPr>
            <a:spLocks noChangeArrowheads="1"/>
          </p:cNvSpPr>
          <p:nvPr/>
        </p:nvSpPr>
        <p:spPr bwMode="auto">
          <a:xfrm>
            <a:off x="112778" y="1074249"/>
            <a:ext cx="8730665" cy="34872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3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3">
                  <a:lumMod val="60000"/>
                  <a:lumOff val="40000"/>
                  <a:tint val="23500"/>
                  <a:satMod val="160000"/>
                </a:schemeClr>
              </a:gs>
            </a:gsLst>
            <a:lin ang="0" scaled="1"/>
            <a:tileRect/>
          </a:gradFill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b="1" dirty="0" smtClean="0">
                <a:ln w="3175">
                  <a:solidFill>
                    <a:schemeClr val="bg1"/>
                  </a:solidFill>
                </a:ln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3. Реализация </a:t>
            </a:r>
            <a:r>
              <a:rPr lang="ru-RU" b="1" dirty="0" smtClean="0">
                <a:ln w="3175">
                  <a:solidFill>
                    <a:schemeClr val="bg1"/>
                  </a:solidFill>
                </a:ln>
                <a:solidFill>
                  <a:srgbClr val="FF0000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национальных проектов</a:t>
            </a:r>
            <a:r>
              <a:rPr lang="ru-RU" b="1" dirty="0" smtClean="0">
                <a:ln w="3175">
                  <a:solidFill>
                    <a:schemeClr val="bg1"/>
                  </a:solidFill>
                </a:ln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, тыс. рублей</a:t>
            </a:r>
            <a:endParaRPr lang="ru-RU" b="1" dirty="0">
              <a:ln w="3175">
                <a:solidFill>
                  <a:schemeClr val="bg1"/>
                </a:solidFill>
              </a:ln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  <p:sp>
        <p:nvSpPr>
          <p:cNvPr id="22" name="Заголовок 1"/>
          <p:cNvSpPr txBox="1">
            <a:spLocks/>
          </p:cNvSpPr>
          <p:nvPr/>
        </p:nvSpPr>
        <p:spPr bwMode="auto">
          <a:xfrm>
            <a:off x="112778" y="203274"/>
            <a:ext cx="8730665" cy="791939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08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100" b="1" dirty="0">
                <a:ln w="3175">
                  <a:solidFill>
                    <a:prstClr val="white"/>
                  </a:solidFill>
                </a:ln>
                <a:solidFill>
                  <a:prstClr val="black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Особенности </a:t>
            </a:r>
          </a:p>
          <a:p>
            <a:r>
              <a:rPr lang="ru-RU" sz="2100" b="1" dirty="0">
                <a:ln w="3175">
                  <a:solidFill>
                    <a:prstClr val="white"/>
                  </a:solidFill>
                </a:ln>
                <a:solidFill>
                  <a:prstClr val="black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исполнения районного бюджета в 2020 </a:t>
            </a:r>
            <a:r>
              <a:rPr lang="ru-RU" sz="2100" b="1" dirty="0" smtClean="0">
                <a:ln w="3175">
                  <a:solidFill>
                    <a:prstClr val="white"/>
                  </a:solidFill>
                </a:ln>
                <a:solidFill>
                  <a:prstClr val="black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году</a:t>
            </a:r>
            <a:endParaRPr lang="ru-RU" sz="2100" b="1" dirty="0">
              <a:ln w="3175">
                <a:solidFill>
                  <a:prstClr val="white"/>
                </a:solidFill>
              </a:ln>
              <a:solidFill>
                <a:prstClr val="black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  <p:pic>
        <p:nvPicPr>
          <p:cNvPr id="26" name="Рисунок 25" descr="https://encrypted-tbn0.gstatic.com/images?q=tbn:ANd9GcSxQO7P7W711jA9wsp9783-BQLzRM92jI6C5w&amp;usqp=CAU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70" r="-4069" b="21051"/>
          <a:stretch/>
        </p:blipFill>
        <p:spPr bwMode="auto">
          <a:xfrm>
            <a:off x="795805" y="1655199"/>
            <a:ext cx="2160000" cy="856071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Рисунок 26" descr="https://lengu.ru/uploads/wswg/section_644/07a4490ea597946b63c08519a23e27c4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0555" y="1684929"/>
            <a:ext cx="2808312" cy="7882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Рисунок 27" descr="https://avatars.mds.yandex.net/get-altay/1547687/2a0000016cfba95ca728efef038129544f4e/XXL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7232" y="3062646"/>
            <a:ext cx="1440106" cy="108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Рисунок 28" descr="https://im0-tub-ru.yandex.net/i?id=8f70fb1c8e6b8422d653a3934701a0cb&amp;ref=rim&amp;n=33&amp;w=306&amp;h=16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3505" y="3065148"/>
            <a:ext cx="2047491" cy="1080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0" name="Прямая соединительная линия 29"/>
          <p:cNvCxnSpPr/>
          <p:nvPr/>
        </p:nvCxnSpPr>
        <p:spPr>
          <a:xfrm flipH="1" flipV="1">
            <a:off x="3764744" y="1730214"/>
            <a:ext cx="7339" cy="2725007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168339" y="5659019"/>
            <a:ext cx="3603744" cy="1408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3992335" y="2579030"/>
            <a:ext cx="4568349" cy="23573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Прямоугольник 37"/>
          <p:cNvSpPr/>
          <p:nvPr/>
        </p:nvSpPr>
        <p:spPr>
          <a:xfrm>
            <a:off x="3921054" y="5808723"/>
            <a:ext cx="280831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100" b="1" dirty="0">
                <a:solidFill>
                  <a:srgbClr val="002060"/>
                </a:solidFill>
                <a:latin typeface="+mj-lt"/>
              </a:rPr>
              <a:t>В</a:t>
            </a:r>
            <a:r>
              <a:rPr lang="ru-RU" sz="1100" b="1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ru-RU" sz="1100" b="1" dirty="0" smtClean="0">
                <a:solidFill>
                  <a:srgbClr val="002060"/>
                </a:solidFill>
                <a:latin typeface="+mj-lt"/>
              </a:rPr>
              <a:t>трех сельсоветах  осуществлена замена </a:t>
            </a:r>
            <a:r>
              <a:rPr lang="ru-RU" sz="1100" b="1" dirty="0">
                <a:solidFill>
                  <a:srgbClr val="002060"/>
                </a:solidFill>
                <a:latin typeface="+mj-lt"/>
              </a:rPr>
              <a:t>и установка недостающей </a:t>
            </a:r>
            <a:r>
              <a:rPr lang="ru-RU" sz="1100" b="1" dirty="0">
                <a:solidFill>
                  <a:srgbClr val="FF0000"/>
                </a:solidFill>
                <a:latin typeface="+mj-lt"/>
              </a:rPr>
              <a:t>дорожно-знаковой информации</a:t>
            </a:r>
            <a:r>
              <a:rPr lang="ru-RU" sz="1100" b="1" dirty="0">
                <a:solidFill>
                  <a:srgbClr val="002060"/>
                </a:solidFill>
                <a:latin typeface="+mj-lt"/>
              </a:rPr>
              <a:t>; </a:t>
            </a:r>
            <a:r>
              <a:rPr lang="ru-RU" sz="1100" b="1" dirty="0" smtClean="0">
                <a:solidFill>
                  <a:srgbClr val="002060"/>
                </a:solidFill>
                <a:latin typeface="+mj-lt"/>
              </a:rPr>
              <a:t>устройство искусственных неровностей – </a:t>
            </a:r>
            <a:r>
              <a:rPr lang="ru-RU" sz="1100" b="1" dirty="0" smtClean="0">
                <a:solidFill>
                  <a:srgbClr val="FF0000"/>
                </a:solidFill>
                <a:latin typeface="+mj-lt"/>
              </a:rPr>
              <a:t>277</a:t>
            </a:r>
            <a:r>
              <a:rPr lang="ru-RU" sz="11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ru-RU" sz="1100" b="1" dirty="0" smtClean="0">
                <a:solidFill>
                  <a:srgbClr val="FF0000"/>
                </a:solidFill>
                <a:latin typeface="+mj-lt"/>
              </a:rPr>
              <a:t>т</a:t>
            </a:r>
            <a:r>
              <a:rPr lang="ru-RU" sz="1100" b="1" dirty="0" smtClean="0">
                <a:solidFill>
                  <a:srgbClr val="FF0000"/>
                </a:solidFill>
                <a:latin typeface="+mj-lt"/>
              </a:rPr>
              <a:t>. р</a:t>
            </a:r>
            <a:r>
              <a:rPr lang="ru-RU" sz="1100" b="1" dirty="0" smtClean="0">
                <a:solidFill>
                  <a:srgbClr val="FF0000"/>
                </a:solidFill>
                <a:latin typeface="+mj-lt"/>
              </a:rPr>
              <a:t>.</a:t>
            </a:r>
            <a:endParaRPr lang="ru-RU" sz="1100" b="1" dirty="0" smtClean="0">
              <a:solidFill>
                <a:srgbClr val="FF0000"/>
              </a:solidFill>
            </a:endParaRPr>
          </a:p>
        </p:txBody>
      </p:sp>
      <p:pic>
        <p:nvPicPr>
          <p:cNvPr id="39" name="Рисунок 38" descr="https://storage.myseldon.com/news_pict_4D/4DA1B6454005D9DDDCD00297C3C4E987"/>
          <p:cNvPicPr/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508"/>
          <a:stretch/>
        </p:blipFill>
        <p:spPr bwMode="auto">
          <a:xfrm>
            <a:off x="6905758" y="4644759"/>
            <a:ext cx="1741805" cy="94448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647939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820495366"/>
              </p:ext>
            </p:extLst>
          </p:nvPr>
        </p:nvGraphicFramePr>
        <p:xfrm>
          <a:off x="-2124744" y="1268760"/>
          <a:ext cx="12708000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394047" y="476672"/>
            <a:ext cx="8424937" cy="792088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08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ln w="3175">
                  <a:solidFill>
                    <a:schemeClr val="bg1"/>
                  </a:solidFill>
                </a:ln>
                <a:solidFill>
                  <a:schemeClr val="accent1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Основные </a:t>
            </a:r>
            <a:r>
              <a:rPr lang="ru-RU" sz="2400" b="1" dirty="0" smtClean="0">
                <a:ln w="3175">
                  <a:solidFill>
                    <a:schemeClr val="bg1"/>
                  </a:solidFill>
                </a:ln>
                <a:solidFill>
                  <a:schemeClr val="accent1">
                    <a:lumMod val="5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задачи бюджетной политики</a:t>
            </a:r>
            <a:endParaRPr lang="ru-RU" sz="2400" b="1" dirty="0">
              <a:ln w="3175">
                <a:solidFill>
                  <a:schemeClr val="bg1"/>
                </a:solidFill>
              </a:ln>
              <a:solidFill>
                <a:schemeClr val="accent1">
                  <a:lumMod val="50000"/>
                </a:schemeClr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37219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4463" y="144463"/>
            <a:ext cx="139700" cy="13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http://uszn-kem-osin.ru/111/logotip_defografija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3725" y="362050"/>
            <a:ext cx="3132534" cy="21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Прямоугольник 43"/>
          <p:cNvSpPr/>
          <p:nvPr/>
        </p:nvSpPr>
        <p:spPr>
          <a:xfrm>
            <a:off x="6904195" y="2917456"/>
            <a:ext cx="187220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100" b="1" dirty="0">
                <a:solidFill>
                  <a:srgbClr val="FF0000"/>
                </a:solidFill>
                <a:latin typeface="+mj-lt"/>
              </a:rPr>
              <a:t>создана и обустроена площадка ГТО </a:t>
            </a:r>
            <a:r>
              <a:rPr lang="ru-RU" sz="1100" b="1" dirty="0">
                <a:solidFill>
                  <a:srgbClr val="003399"/>
                </a:solidFill>
                <a:latin typeface="+mj-lt"/>
              </a:rPr>
              <a:t>в селе </a:t>
            </a:r>
            <a:r>
              <a:rPr lang="ru-RU" sz="1100" b="1" dirty="0" smtClean="0">
                <a:solidFill>
                  <a:srgbClr val="003399"/>
                </a:solidFill>
                <a:latin typeface="+mj-lt"/>
              </a:rPr>
              <a:t>Момотово – 3 437,5 </a:t>
            </a:r>
            <a:r>
              <a:rPr lang="ru-RU" sz="1100" b="1" dirty="0" err="1" smtClean="0">
                <a:solidFill>
                  <a:srgbClr val="003399"/>
                </a:solidFill>
                <a:latin typeface="+mj-lt"/>
              </a:rPr>
              <a:t>т.р</a:t>
            </a:r>
            <a:r>
              <a:rPr lang="ru-RU" sz="1100" b="1" dirty="0" smtClean="0">
                <a:solidFill>
                  <a:srgbClr val="003399"/>
                </a:solidFill>
                <a:latin typeface="+mj-lt"/>
              </a:rPr>
              <a:t>.</a:t>
            </a:r>
            <a:endParaRPr lang="ru-RU" sz="1100" b="1" dirty="0" smtClean="0">
              <a:solidFill>
                <a:srgbClr val="003399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81940" y="5383187"/>
            <a:ext cx="259146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b="1" dirty="0" smtClean="0">
                <a:solidFill>
                  <a:srgbClr val="003399"/>
                </a:solidFill>
              </a:rPr>
              <a:t>РЕГИОНАЛЬНЫЙ ПРОЕКТ</a:t>
            </a:r>
          </a:p>
          <a:p>
            <a:pPr lvl="0"/>
            <a:r>
              <a:rPr lang="ru-RU" sz="1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Дорожная сеть</a:t>
            </a:r>
          </a:p>
        </p:txBody>
      </p:sp>
      <p:pic>
        <p:nvPicPr>
          <p:cNvPr id="20" name="Рисунок 19" descr="https://stavradm.ru/images/spsimpleportfolio/proj-dor/dorogi1_600x400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972" y="3786505"/>
            <a:ext cx="2703195" cy="179959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Рисунок 20" descr="https://sun9-4.userapi.com/ecbr4vvZNJX6wIV9I-zplZzJlHvLuuiQyWh6BQ/vRuDVDDRxGo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113" b="14151"/>
          <a:stretch/>
        </p:blipFill>
        <p:spPr bwMode="auto">
          <a:xfrm>
            <a:off x="4942210" y="2532441"/>
            <a:ext cx="1917601" cy="1370194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Рисунок 22" descr="http://kaz_kcson.krn.socinfo.ru/media/2019/09/18/1262792543/IMG_3474-min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982" y="2709009"/>
            <a:ext cx="1440106" cy="108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Прямоугольник 23"/>
          <p:cNvSpPr/>
          <p:nvPr/>
        </p:nvSpPr>
        <p:spPr>
          <a:xfrm>
            <a:off x="1259632" y="2053740"/>
            <a:ext cx="259146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b="1" dirty="0" smtClean="0">
                <a:solidFill>
                  <a:srgbClr val="003399"/>
                </a:solidFill>
              </a:rPr>
              <a:t>РЕГИОНАЛЬНЫЙ ПРОЕКТ</a:t>
            </a:r>
          </a:p>
          <a:p>
            <a:pPr lvl="0"/>
            <a:r>
              <a:rPr lang="ru-RU" sz="1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Старшее поколение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2773400" y="5675431"/>
            <a:ext cx="388683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100" b="1" dirty="0">
                <a:solidFill>
                  <a:srgbClr val="FF0000"/>
                </a:solidFill>
                <a:latin typeface="+mj-lt"/>
              </a:rPr>
              <a:t>в</a:t>
            </a:r>
            <a:r>
              <a:rPr lang="ru-RU" sz="1100" b="1" dirty="0" smtClean="0">
                <a:solidFill>
                  <a:srgbClr val="FF0000"/>
                </a:solidFill>
                <a:latin typeface="+mj-lt"/>
              </a:rPr>
              <a:t> трех сельсоветах  осуществлена з</a:t>
            </a:r>
            <a:r>
              <a:rPr lang="ru-RU" sz="1100" b="1" dirty="0" smtClean="0">
                <a:solidFill>
                  <a:srgbClr val="003399"/>
                </a:solidFill>
                <a:latin typeface="+mj-lt"/>
              </a:rPr>
              <a:t>амена </a:t>
            </a:r>
            <a:r>
              <a:rPr lang="ru-RU" sz="1100" b="1" dirty="0">
                <a:solidFill>
                  <a:srgbClr val="003399"/>
                </a:solidFill>
                <a:latin typeface="+mj-lt"/>
              </a:rPr>
              <a:t>и установка недостающей дорожно-знаковой информации; нанесение дорожной разметки на пешеходных переходах; устройство искусственных </a:t>
            </a:r>
            <a:r>
              <a:rPr lang="ru-RU" sz="1100" b="1" dirty="0" smtClean="0">
                <a:solidFill>
                  <a:srgbClr val="003399"/>
                </a:solidFill>
                <a:latin typeface="+mj-lt"/>
              </a:rPr>
              <a:t>неровностей – 261,1 </a:t>
            </a:r>
            <a:r>
              <a:rPr lang="ru-RU" sz="1100" b="1" dirty="0" err="1" smtClean="0">
                <a:solidFill>
                  <a:srgbClr val="003399"/>
                </a:solidFill>
                <a:latin typeface="+mj-lt"/>
              </a:rPr>
              <a:t>т.р</a:t>
            </a:r>
            <a:r>
              <a:rPr lang="ru-RU" sz="1100" b="1" dirty="0" smtClean="0">
                <a:solidFill>
                  <a:srgbClr val="003399"/>
                </a:solidFill>
                <a:latin typeface="+mj-lt"/>
              </a:rPr>
              <a:t>.</a:t>
            </a:r>
            <a:endParaRPr lang="ru-RU" sz="1100" b="1" dirty="0" smtClean="0">
              <a:solidFill>
                <a:srgbClr val="003399"/>
              </a:solidFill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 flipV="1">
            <a:off x="323528" y="4188052"/>
            <a:ext cx="8352928" cy="13653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V="1">
            <a:off x="2555362" y="5197926"/>
            <a:ext cx="3944650" cy="5628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2326125" y="2861311"/>
            <a:ext cx="1872208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100" b="1" dirty="0" smtClean="0">
                <a:solidFill>
                  <a:srgbClr val="FF0000"/>
                </a:solidFill>
                <a:latin typeface="+mj-lt"/>
              </a:rPr>
              <a:t>приобретен автомобиль </a:t>
            </a:r>
            <a:r>
              <a:rPr lang="ru-RU" sz="1100" b="1" dirty="0">
                <a:solidFill>
                  <a:srgbClr val="003399"/>
                </a:solidFill>
                <a:latin typeface="+mj-lt"/>
              </a:rPr>
              <a:t>в </a:t>
            </a:r>
            <a:r>
              <a:rPr lang="ru-RU" sz="1100" b="1" dirty="0" smtClean="0">
                <a:solidFill>
                  <a:srgbClr val="003399"/>
                </a:solidFill>
                <a:latin typeface="+mj-lt"/>
              </a:rPr>
              <a:t>целях осуществления доставки лиц старше 65 лет, проживающих в сельской местности, </a:t>
            </a:r>
            <a:r>
              <a:rPr lang="ru-RU" sz="1100" b="1" dirty="0">
                <a:solidFill>
                  <a:srgbClr val="003399"/>
                </a:solidFill>
                <a:latin typeface="+mj-lt"/>
              </a:rPr>
              <a:t>в медицинские </a:t>
            </a:r>
            <a:r>
              <a:rPr lang="ru-RU" sz="1100" b="1" dirty="0" smtClean="0">
                <a:solidFill>
                  <a:srgbClr val="003399"/>
                </a:solidFill>
                <a:latin typeface="+mj-lt"/>
              </a:rPr>
              <a:t>организации – 1 463 </a:t>
            </a:r>
            <a:r>
              <a:rPr lang="ru-RU" sz="1100" b="1" dirty="0" err="1" smtClean="0">
                <a:solidFill>
                  <a:srgbClr val="003399"/>
                </a:solidFill>
                <a:latin typeface="+mj-lt"/>
              </a:rPr>
              <a:t>т.р</a:t>
            </a:r>
            <a:r>
              <a:rPr lang="ru-RU" sz="1100" b="1" dirty="0" smtClean="0">
                <a:solidFill>
                  <a:srgbClr val="003399"/>
                </a:solidFill>
                <a:latin typeface="+mj-lt"/>
              </a:rPr>
              <a:t>.</a:t>
            </a:r>
            <a:endParaRPr lang="ru-RU" sz="1100" b="1" dirty="0" smtClean="0">
              <a:solidFill>
                <a:srgbClr val="003399"/>
              </a:solidFill>
            </a:endParaRPr>
          </a:p>
        </p:txBody>
      </p:sp>
      <p:pic>
        <p:nvPicPr>
          <p:cNvPr id="34" name="Рисунок 33" descr="Власти Нижнего Новгорода объявили тендер на установку дорожных знаков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8337" y="5430152"/>
            <a:ext cx="1682347" cy="12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Прямоугольник 34"/>
          <p:cNvSpPr/>
          <p:nvPr/>
        </p:nvSpPr>
        <p:spPr>
          <a:xfrm>
            <a:off x="5730815" y="2192398"/>
            <a:ext cx="259146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b="1" dirty="0" smtClean="0">
                <a:solidFill>
                  <a:srgbClr val="003399"/>
                </a:solidFill>
              </a:rPr>
              <a:t>РЕГИОНАЛЬНЫЙ ПРОЕКТ</a:t>
            </a:r>
          </a:p>
          <a:p>
            <a:pPr lvl="0"/>
            <a:r>
              <a:rPr lang="ru-RU" sz="1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Спорт – норма жизни</a:t>
            </a:r>
          </a:p>
        </p:txBody>
      </p:sp>
      <p:sp>
        <p:nvSpPr>
          <p:cNvPr id="36" name="Rectangle 6"/>
          <p:cNvSpPr>
            <a:spLocks noChangeArrowheads="1"/>
          </p:cNvSpPr>
          <p:nvPr/>
        </p:nvSpPr>
        <p:spPr bwMode="auto">
          <a:xfrm>
            <a:off x="323528" y="260648"/>
            <a:ext cx="8352928" cy="667295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3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3">
                  <a:lumMod val="60000"/>
                  <a:lumOff val="40000"/>
                  <a:tint val="23500"/>
                  <a:satMod val="160000"/>
                </a:schemeClr>
              </a:gs>
            </a:gsLst>
            <a:lin ang="0" scaled="1"/>
            <a:tileRect/>
          </a:gradFill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000" b="1" dirty="0" smtClean="0">
                <a:ln w="3175">
                  <a:solidFill>
                    <a:schemeClr val="bg1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Реализация национальных </a:t>
            </a:r>
            <a:r>
              <a:rPr lang="ru-RU" sz="2000" b="1" dirty="0" smtClean="0">
                <a:ln w="3175">
                  <a:solidFill>
                    <a:schemeClr val="bg1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проектов в 2019 году, </a:t>
            </a:r>
          </a:p>
          <a:p>
            <a:r>
              <a:rPr lang="ru-RU" sz="2000" b="1" dirty="0" smtClean="0">
                <a:ln w="3175">
                  <a:solidFill>
                    <a:schemeClr val="bg1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тыс. рублей</a:t>
            </a:r>
            <a:endParaRPr lang="ru-RU" sz="2000" b="1" dirty="0">
              <a:ln w="3175">
                <a:solidFill>
                  <a:schemeClr val="bg1"/>
                </a:solidFill>
              </a:ln>
              <a:solidFill>
                <a:schemeClr val="accent1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 flipV="1">
            <a:off x="2451990" y="1911839"/>
            <a:ext cx="4016244" cy="31606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54824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7012872" y="5813079"/>
            <a:ext cx="1803015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b="1" dirty="0" smtClean="0">
                <a:solidFill>
                  <a:srgbClr val="003399"/>
                </a:solidFill>
              </a:rPr>
              <a:t>РЕГИОНАЛЬНЫЙ </a:t>
            </a:r>
            <a:endParaRPr lang="ru-RU" sz="1400" b="1" dirty="0" smtClean="0">
              <a:solidFill>
                <a:srgbClr val="003399"/>
              </a:solidFill>
            </a:endParaRPr>
          </a:p>
          <a:p>
            <a:pPr lvl="0"/>
            <a:r>
              <a:rPr lang="ru-RU" sz="1400" b="1" dirty="0" smtClean="0">
                <a:solidFill>
                  <a:srgbClr val="003399"/>
                </a:solidFill>
              </a:rPr>
              <a:t>ПРОЕКТ</a:t>
            </a:r>
            <a:endParaRPr lang="ru-RU" sz="1400" b="1" dirty="0" smtClean="0">
              <a:solidFill>
                <a:srgbClr val="003399"/>
              </a:solidFill>
            </a:endParaRPr>
          </a:p>
          <a:p>
            <a:pPr lvl="0"/>
            <a:r>
              <a:rPr lang="ru-RU" sz="1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Безопасность </a:t>
            </a:r>
          </a:p>
          <a:p>
            <a:pPr lvl="0"/>
            <a:r>
              <a:rPr lang="ru-RU" sz="1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дорожного движения</a:t>
            </a:r>
            <a:endParaRPr lang="ru-RU" sz="12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" name="Рисунок 19" descr="https://stavradm.ru/images/spsimpleportfolio/proj-dor/dorogi1_600x400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59" b="21619"/>
          <a:stretch/>
        </p:blipFill>
        <p:spPr bwMode="auto">
          <a:xfrm>
            <a:off x="6140248" y="4153701"/>
            <a:ext cx="2703195" cy="115212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2" name="Прямая соединительная линия 31"/>
          <p:cNvCxnSpPr/>
          <p:nvPr/>
        </p:nvCxnSpPr>
        <p:spPr>
          <a:xfrm flipV="1">
            <a:off x="252470" y="4165173"/>
            <a:ext cx="8590973" cy="1410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Рисунок 33" descr="Власти Нижнего Новгорода объявили тендер на установку дорожных знаков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97"/>
          <a:stretch/>
        </p:blipFill>
        <p:spPr bwMode="auto">
          <a:xfrm>
            <a:off x="5148064" y="5717108"/>
            <a:ext cx="1742400" cy="902914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Прямоугольник 34"/>
          <p:cNvSpPr/>
          <p:nvPr/>
        </p:nvSpPr>
        <p:spPr>
          <a:xfrm>
            <a:off x="301646" y="2272302"/>
            <a:ext cx="259146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b="1" dirty="0" smtClean="0">
                <a:solidFill>
                  <a:srgbClr val="003399"/>
                </a:solidFill>
              </a:rPr>
              <a:t>РЕГИОНАЛЬНЫЙ ПРОЕКТ</a:t>
            </a:r>
          </a:p>
          <a:p>
            <a:pPr lvl="0"/>
            <a:r>
              <a:rPr lang="ru-RU" sz="1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Цифровая образовательная среда</a:t>
            </a:r>
            <a:endParaRPr lang="ru-RU" sz="12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2" name="Заголовок 1"/>
          <p:cNvSpPr txBox="1">
            <a:spLocks/>
          </p:cNvSpPr>
          <p:nvPr/>
        </p:nvSpPr>
        <p:spPr bwMode="auto">
          <a:xfrm>
            <a:off x="112778" y="203274"/>
            <a:ext cx="8730665" cy="791939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08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100" b="1" dirty="0" smtClean="0">
                <a:ln w="3175">
                  <a:solidFill>
                    <a:prstClr val="white"/>
                  </a:solidFill>
                </a:ln>
                <a:solidFill>
                  <a:prstClr val="black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Реализация национальных проектов в 2021 -2023 годах, </a:t>
            </a:r>
          </a:p>
          <a:p>
            <a:r>
              <a:rPr lang="ru-RU" sz="2100" b="1" dirty="0" smtClean="0">
                <a:ln w="3175">
                  <a:solidFill>
                    <a:prstClr val="white"/>
                  </a:solidFill>
                </a:ln>
                <a:solidFill>
                  <a:prstClr val="black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тыс. рублей</a:t>
            </a:r>
            <a:endParaRPr lang="ru-RU" sz="2100" b="1" dirty="0">
              <a:ln w="3175">
                <a:solidFill>
                  <a:prstClr val="white"/>
                </a:solidFill>
              </a:ln>
              <a:solidFill>
                <a:prstClr val="black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  <p:pic>
        <p:nvPicPr>
          <p:cNvPr id="27" name="Рисунок 26" descr="https://lengu.ru/uploads/wswg/section_644/07a4490ea597946b63c08519a23e27c4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047" y="1310811"/>
            <a:ext cx="2808312" cy="7882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Рисунок 28" descr="https://im0-tub-ru.yandex.net/i?id=8f70fb1c8e6b8422d653a3934701a0cb&amp;ref=rim&amp;n=33&amp;w=306&amp;h=16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457" y="2837759"/>
            <a:ext cx="2047491" cy="1080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1" name="Прямая соединительная линия 30"/>
          <p:cNvCxnSpPr/>
          <p:nvPr/>
        </p:nvCxnSpPr>
        <p:spPr>
          <a:xfrm flipV="1">
            <a:off x="5148064" y="5391836"/>
            <a:ext cx="3692675" cy="3208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271368" y="2153358"/>
            <a:ext cx="3107763" cy="8638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0639511"/>
              </p:ext>
            </p:extLst>
          </p:nvPr>
        </p:nvGraphicFramePr>
        <p:xfrm>
          <a:off x="3644669" y="1092103"/>
          <a:ext cx="5198774" cy="294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5801"/>
                <a:gridCol w="1345592"/>
                <a:gridCol w="1356306"/>
                <a:gridCol w="1441075"/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</a:rPr>
                        <a:t>Создание (обновление) материально-технической базы для реализации основных и дополнительных общеобразовательных программ цифрового и гуманитарного профилей в общеобразовательных организация</a:t>
                      </a:r>
                      <a:endParaRPr lang="ru-RU" sz="1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год</a:t>
                      </a:r>
                      <a:endParaRPr lang="ru-RU" sz="14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Краевой бюджет</a:t>
                      </a:r>
                      <a:endParaRPr lang="ru-RU" sz="14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Районный бюджет</a:t>
                      </a:r>
                      <a:endParaRPr lang="ru-RU" sz="14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ВСЕГО</a:t>
                      </a:r>
                      <a:endParaRPr lang="ru-RU" sz="14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2021</a:t>
                      </a:r>
                      <a:endParaRPr lang="ru-RU" sz="14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977,1</a:t>
                      </a:r>
                      <a:endParaRPr lang="ru-RU" sz="14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9,9</a:t>
                      </a:r>
                      <a:endParaRPr lang="ru-RU" sz="14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987,0</a:t>
                      </a:r>
                      <a:endParaRPr lang="ru-RU" sz="14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2022</a:t>
                      </a:r>
                      <a:endParaRPr lang="ru-RU" sz="14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5 089,5</a:t>
                      </a:r>
                      <a:endParaRPr lang="ru-RU" sz="14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51,5</a:t>
                      </a:r>
                      <a:endParaRPr lang="ru-RU" sz="14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5 141,0</a:t>
                      </a:r>
                      <a:endParaRPr lang="ru-RU" sz="14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2023</a:t>
                      </a:r>
                      <a:endParaRPr lang="ru-RU" sz="14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254,5</a:t>
                      </a:r>
                      <a:endParaRPr lang="ru-RU" sz="14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11,6</a:t>
                      </a:r>
                      <a:endParaRPr lang="ru-RU" sz="14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257,1</a:t>
                      </a:r>
                      <a:endParaRPr lang="ru-RU" sz="14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ВСЕГО</a:t>
                      </a:r>
                      <a:endParaRPr lang="ru-RU" sz="14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6 321,1</a:t>
                      </a:r>
                      <a:endParaRPr lang="ru-RU" sz="14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73,0</a:t>
                      </a:r>
                      <a:endParaRPr lang="ru-RU" sz="14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6 394,1</a:t>
                      </a:r>
                      <a:endParaRPr lang="ru-RU" sz="14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2771716"/>
              </p:ext>
            </p:extLst>
          </p:nvPr>
        </p:nvGraphicFramePr>
        <p:xfrm>
          <a:off x="225733" y="4333863"/>
          <a:ext cx="4631484" cy="23723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15742"/>
                <a:gridCol w="2315742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</a:rPr>
                        <a:t>Предоставление МБТ бюджетам поселений на установку дорожно-знаковой информации</a:t>
                      </a:r>
                      <a:endParaRPr lang="ru-RU" sz="1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Год</a:t>
                      </a:r>
                      <a:endParaRPr lang="ru-RU" sz="1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Краевой бюджет</a:t>
                      </a:r>
                      <a:endParaRPr lang="ru-RU" sz="1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2021</a:t>
                      </a:r>
                      <a:endParaRPr lang="ru-RU" sz="1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274,3</a:t>
                      </a:r>
                      <a:endParaRPr lang="ru-RU" sz="1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2022</a:t>
                      </a:r>
                      <a:endParaRPr lang="ru-RU" sz="1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274,3</a:t>
                      </a:r>
                      <a:endParaRPr lang="ru-RU" sz="1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2023</a:t>
                      </a:r>
                      <a:endParaRPr lang="ru-RU" sz="1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274,3</a:t>
                      </a:r>
                      <a:endParaRPr lang="ru-RU" sz="1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ВСЕГО</a:t>
                      </a:r>
                      <a:endParaRPr lang="ru-RU" sz="12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822,9</a:t>
                      </a:r>
                      <a:endParaRPr lang="ru-RU" sz="12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02273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 flipV="1">
            <a:off x="315426" y="2910493"/>
            <a:ext cx="8352928" cy="13653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48" y="2255340"/>
            <a:ext cx="20510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Скругленный прямоугольник 37"/>
          <p:cNvSpPr/>
          <p:nvPr/>
        </p:nvSpPr>
        <p:spPr>
          <a:xfrm>
            <a:off x="3599886" y="1637686"/>
            <a:ext cx="914400" cy="62228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2 128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6228184" y="1164694"/>
            <a:ext cx="237626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+mj-lt"/>
              </a:rPr>
              <a:t>ВКЛАД ГРАЖДАН</a:t>
            </a:r>
            <a:endParaRPr lang="ru-RU" sz="1600" b="1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6" name="Rectangle 6"/>
          <p:cNvSpPr>
            <a:spLocks noChangeArrowheads="1"/>
          </p:cNvSpPr>
          <p:nvPr/>
        </p:nvSpPr>
        <p:spPr bwMode="auto">
          <a:xfrm>
            <a:off x="323528" y="260648"/>
            <a:ext cx="8352928" cy="667295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3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3">
                  <a:lumMod val="60000"/>
                  <a:lumOff val="40000"/>
                  <a:tint val="23500"/>
                  <a:satMod val="160000"/>
                </a:schemeClr>
              </a:gs>
            </a:gsLst>
            <a:lin ang="0" scaled="1"/>
            <a:tileRect/>
          </a:gradFill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000" b="1" dirty="0" smtClean="0">
                <a:ln w="3175">
                  <a:solidFill>
                    <a:schemeClr val="bg1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Проекты по поддержке местных </a:t>
            </a:r>
          </a:p>
          <a:p>
            <a:r>
              <a:rPr lang="ru-RU" sz="2000" b="1" dirty="0" smtClean="0">
                <a:ln w="3175">
                  <a:solidFill>
                    <a:schemeClr val="bg1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инициатив в 2018-2020 годах, тыс. рублей</a:t>
            </a:r>
            <a:endParaRPr lang="ru-RU" sz="2000" b="1" dirty="0">
              <a:ln w="3175">
                <a:solidFill>
                  <a:schemeClr val="bg1"/>
                </a:solidFill>
              </a:ln>
              <a:solidFill>
                <a:schemeClr val="accent1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4195" y="79913"/>
            <a:ext cx="1923896" cy="720000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</p:spPr>
      </p:pic>
      <p:sp>
        <p:nvSpPr>
          <p:cNvPr id="26" name="Прямоугольник 25"/>
          <p:cNvSpPr/>
          <p:nvPr/>
        </p:nvSpPr>
        <p:spPr>
          <a:xfrm>
            <a:off x="323528" y="1756933"/>
            <a:ext cx="25922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СРЕДСТВА ИЗ </a:t>
            </a:r>
          </a:p>
          <a:p>
            <a:pPr lvl="0"/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БЮДЖЕТОВ ПОСЕЛЕНИЙ</a:t>
            </a:r>
            <a:endParaRPr lang="ru-RU" sz="1600" b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6228184" y="1675197"/>
            <a:ext cx="34563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ВКЛАД ПРЕДСТАВИТЕЛЕЙ </a:t>
            </a:r>
          </a:p>
          <a:p>
            <a:pPr lvl="0"/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БИЗНЕСА</a:t>
            </a:r>
            <a:endParaRPr lang="ru-RU" sz="1600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323528" y="1140468"/>
            <a:ext cx="25922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СУБСИДИИ ИЗ </a:t>
            </a:r>
          </a:p>
          <a:p>
            <a:pPr lvl="0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КРАЕВОГО БЮДЖЕТА</a:t>
            </a:r>
            <a:endParaRPr lang="ru-RU" sz="16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044962" y="1102957"/>
            <a:ext cx="914400" cy="62228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28 760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4736536" y="1603881"/>
            <a:ext cx="914400" cy="62228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2 266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5184638" y="1092437"/>
            <a:ext cx="914400" cy="62228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1 305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3178254"/>
              </p:ext>
            </p:extLst>
          </p:nvPr>
        </p:nvGraphicFramePr>
        <p:xfrm>
          <a:off x="4899099" y="3688357"/>
          <a:ext cx="4010192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3808"/>
                <a:gridCol w="3456384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РЕАЛИЗОВАНО 36 ПРОЕКТОВ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4</a:t>
                      </a:r>
                      <a:endParaRPr lang="ru-RU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СПОРТИВНЫЕ ПЛОЩАДКИ</a:t>
                      </a:r>
                      <a:endParaRPr lang="ru-RU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12</a:t>
                      </a:r>
                      <a:endParaRPr lang="ru-RU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УЛИЧНОЕ ОСВЕЩЕНИЕ</a:t>
                      </a:r>
                      <a:endParaRPr lang="ru-RU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7</a:t>
                      </a:r>
                      <a:endParaRPr lang="ru-RU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ДОМА КУЛЬТУРЫ</a:t>
                      </a:r>
                      <a:endParaRPr lang="ru-RU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4</a:t>
                      </a:r>
                      <a:endParaRPr lang="ru-RU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МЕСТА</a:t>
                      </a:r>
                      <a:r>
                        <a:rPr lang="ru-RU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ЗАХОРОНЕНИЯ</a:t>
                      </a:r>
                      <a:endParaRPr lang="ru-RU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</a:t>
                      </a:r>
                      <a:endParaRPr lang="ru-RU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ПАРКИ</a:t>
                      </a:r>
                      <a:endParaRPr lang="ru-RU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</a:t>
                      </a:r>
                      <a:endParaRPr lang="ru-RU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ПАМЯТНИКИ УЧАСТНИКАМ</a:t>
                      </a:r>
                      <a:r>
                        <a:rPr lang="ru-RU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ВОВ</a:t>
                      </a:r>
                      <a:endParaRPr lang="ru-RU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5</a:t>
                      </a:r>
                      <a:endParaRPr lang="ru-RU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ОБЪЕКТЫ ЖКХ</a:t>
                      </a:r>
                      <a:endParaRPr lang="ru-RU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1" name="Рисунок 40" descr="https://xn--80aagrigf4arm3b.xn--p1ai/upload/iblock/2b4/2b4ad7589c46c80d18ab7336026ad278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7554" y="5584310"/>
            <a:ext cx="1442224" cy="108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Рисунок 44" descr="C:\Users\novi\Desktop\IMG_1678м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7456" y="4226347"/>
            <a:ext cx="1439545" cy="1079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Рисунок 45" descr="http://ppmi24.ru/uploads/GrantRequest/1570770310-Pt0HW-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1674" y="5584810"/>
            <a:ext cx="1079500" cy="1079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652" y="5224310"/>
            <a:ext cx="1440000" cy="1440000"/>
          </a:xfrm>
          <a:prstGeom prst="rect">
            <a:avLst/>
          </a:prstGeom>
        </p:spPr>
      </p:pic>
      <p:pic>
        <p:nvPicPr>
          <p:cNvPr id="47" name="Рисунок 46" descr="http://ppmi24.ru/uploads/GrantRequest/1554705245-wLhkMa.jp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52" y="3222244"/>
            <a:ext cx="1439545" cy="1079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8" name="Рисунок 47" descr="http://ppmi24.ru/uploads/GrantRequest/1598942674-V2hzk7.jpg"/>
          <p:cNvPicPr/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418"/>
          <a:stretch/>
        </p:blipFill>
        <p:spPr bwMode="auto">
          <a:xfrm>
            <a:off x="1935538" y="3222244"/>
            <a:ext cx="1695450" cy="10795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2" name="Рисунок 41" descr="реализация ППМИ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7554" y="4363498"/>
            <a:ext cx="1436370" cy="1079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081670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251520" y="370158"/>
            <a:ext cx="8712968" cy="792088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08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2400" b="1" dirty="0" smtClean="0">
                <a:ln w="3175">
                  <a:solidFill>
                    <a:schemeClr val="bg1"/>
                  </a:solidFill>
                </a:ln>
                <a:latin typeface="Tahoma" pitchFamily="34" charset="0"/>
                <a:ea typeface="Tahoma" pitchFamily="34" charset="0"/>
                <a:cs typeface="Tahoma" pitchFamily="34" charset="0"/>
              </a:rPr>
              <a:t>Особенности </a:t>
            </a:r>
            <a:r>
              <a:rPr lang="ru-RU" sz="2400" b="1" dirty="0" smtClean="0">
                <a:ln w="3175">
                  <a:solidFill>
                    <a:schemeClr val="bg1"/>
                  </a:solidFill>
                </a:ln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формирования </a:t>
            </a:r>
          </a:p>
          <a:p>
            <a:pPr>
              <a:defRPr/>
            </a:pPr>
            <a:r>
              <a:rPr lang="ru-RU" sz="2400" b="1" dirty="0" smtClean="0">
                <a:ln w="3175">
                  <a:solidFill>
                    <a:schemeClr val="bg1"/>
                  </a:solidFill>
                </a:ln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расходов районного бюджета на 2021 год</a:t>
            </a:r>
            <a:endParaRPr lang="ru-RU" sz="2400" b="1" dirty="0">
              <a:ln w="3175">
                <a:solidFill>
                  <a:schemeClr val="bg1"/>
                </a:solidFill>
              </a:ln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053350" y="1401836"/>
            <a:ext cx="68407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b="1" dirty="0" smtClean="0"/>
              <a:t>Сдержанная политика в вопросах оплаты труда</a:t>
            </a:r>
            <a:endParaRPr lang="ru-RU" sz="1600" b="1" dirty="0" smtClean="0"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95536" y="1268760"/>
            <a:ext cx="1584176" cy="731779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90000"/>
              </a:lnSpc>
              <a:defRPr sz="1600" b="0" i="0" u="none" strike="noStrike" kern="1200" baseline="0">
                <a:solidFill>
                  <a:srgbClr val="000000"/>
                </a:solidFill>
                <a:latin typeface="Arial"/>
              </a:defRPr>
            </a:pPr>
            <a:r>
              <a:rPr lang="ru-RU" sz="3600" b="1" dirty="0" smtClean="0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Trebuchet MS" pitchFamily="34" charset="0"/>
                <a:cs typeface="Arial" charset="0"/>
              </a:rPr>
              <a:t>0,0%</a:t>
            </a:r>
            <a:endParaRPr lang="ru-RU" sz="3600" b="1" dirty="0">
              <a:ln>
                <a:solidFill>
                  <a:srgbClr val="35873B"/>
                </a:solidFill>
              </a:ln>
              <a:solidFill>
                <a:srgbClr val="8AD08F"/>
              </a:solidFill>
              <a:latin typeface="Trebuchet MS" pitchFamily="34" charset="0"/>
              <a:cs typeface="Arial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051720" y="2200526"/>
            <a:ext cx="68407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b="1" dirty="0" smtClean="0"/>
              <a:t>Индексация расходов на питание</a:t>
            </a:r>
            <a:endParaRPr lang="ru-RU" sz="1600" b="1" dirty="0" smtClean="0"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395536" y="2011866"/>
            <a:ext cx="1584176" cy="731779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90000"/>
              </a:lnSpc>
              <a:defRPr sz="1600" b="0" i="0" u="none" strike="noStrike" kern="1200" baseline="0">
                <a:solidFill>
                  <a:srgbClr val="000000"/>
                </a:solidFill>
                <a:latin typeface="Arial"/>
              </a:defRPr>
            </a:pPr>
            <a:r>
              <a:rPr lang="ru-RU" sz="3600" b="1" dirty="0" smtClean="0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Trebuchet MS" pitchFamily="34" charset="0"/>
                <a:cs typeface="Arial" charset="0"/>
              </a:rPr>
              <a:t>3,6%</a:t>
            </a:r>
            <a:endParaRPr lang="ru-RU" sz="3600" b="1" dirty="0">
              <a:ln>
                <a:solidFill>
                  <a:srgbClr val="35873B"/>
                </a:solidFill>
              </a:ln>
              <a:solidFill>
                <a:srgbClr val="8AD08F"/>
              </a:solidFill>
              <a:latin typeface="Trebuchet MS" pitchFamily="34" charset="0"/>
              <a:cs typeface="Arial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2051720" y="2817146"/>
            <a:ext cx="68407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b="1" dirty="0" smtClean="0"/>
              <a:t>Сохранение объема текущих расходов на уровне 2020 года (фактически  уровня 2014 года)</a:t>
            </a:r>
            <a:endParaRPr lang="ru-RU" sz="1600" b="1" dirty="0" smtClean="0"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395536" y="2743645"/>
            <a:ext cx="1584176" cy="731779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90000"/>
              </a:lnSpc>
              <a:defRPr sz="1600" b="0" i="0" u="none" strike="noStrike" kern="1200" baseline="0">
                <a:solidFill>
                  <a:srgbClr val="000000"/>
                </a:solidFill>
                <a:latin typeface="Arial"/>
              </a:defRPr>
            </a:pPr>
            <a:r>
              <a:rPr lang="ru-RU" sz="3600" b="1" dirty="0" smtClean="0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Trebuchet MS" pitchFamily="34" charset="0"/>
                <a:cs typeface="Arial" charset="0"/>
              </a:rPr>
              <a:t>0,0%</a:t>
            </a:r>
            <a:endParaRPr lang="ru-RU" sz="3600" b="1" dirty="0">
              <a:ln>
                <a:solidFill>
                  <a:srgbClr val="35873B"/>
                </a:solidFill>
              </a:ln>
              <a:solidFill>
                <a:srgbClr val="8AD08F"/>
              </a:solidFill>
              <a:latin typeface="Trebuchet MS" pitchFamily="34" charset="0"/>
              <a:cs typeface="Arial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2051720" y="3520252"/>
            <a:ext cx="68407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b="1" dirty="0" smtClean="0"/>
              <a:t>Индексация расходов на коммунальные услуги для муниципальных учреждений</a:t>
            </a:r>
            <a:endParaRPr lang="ru-RU" sz="1600" b="1" dirty="0" smtClean="0"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87971" y="3496359"/>
            <a:ext cx="1584176" cy="731779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90000"/>
              </a:lnSpc>
              <a:defRPr sz="1600" b="0" i="0" u="none" strike="noStrike" kern="1200" baseline="0">
                <a:solidFill>
                  <a:srgbClr val="000000"/>
                </a:solidFill>
                <a:latin typeface="Arial"/>
              </a:defRPr>
            </a:pPr>
            <a:r>
              <a:rPr lang="ru-RU" sz="3600" b="1" dirty="0" smtClean="0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Trebuchet MS" pitchFamily="34" charset="0"/>
                <a:cs typeface="Arial" charset="0"/>
              </a:rPr>
              <a:t>5,2%</a:t>
            </a:r>
            <a:endParaRPr lang="ru-RU" sz="3600" b="1" dirty="0">
              <a:ln>
                <a:solidFill>
                  <a:srgbClr val="35873B"/>
                </a:solidFill>
              </a:ln>
              <a:solidFill>
                <a:srgbClr val="8AD08F"/>
              </a:solidFill>
              <a:latin typeface="Trebuchet MS" pitchFamily="34" charset="0"/>
              <a:cs typeface="Arial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63316" y="4300146"/>
            <a:ext cx="1584176" cy="1418959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90000"/>
              </a:lnSpc>
              <a:defRPr sz="1600" b="0" i="0" u="none" strike="noStrike" kern="1200" baseline="0">
                <a:solidFill>
                  <a:srgbClr val="000000"/>
                </a:solidFill>
                <a:latin typeface="Arial"/>
              </a:defRPr>
            </a:pPr>
            <a:r>
              <a:rPr lang="ru-RU" sz="1400" b="1" dirty="0" smtClean="0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Trebuchet MS" pitchFamily="34" charset="0"/>
                <a:cs typeface="Arial" charset="0"/>
              </a:rPr>
              <a:t>Основные подходы к формированию расходов местных бюджетов</a:t>
            </a:r>
            <a:endParaRPr lang="ru-RU" sz="1400" b="1" dirty="0">
              <a:ln>
                <a:solidFill>
                  <a:srgbClr val="35873B"/>
                </a:solidFill>
              </a:ln>
              <a:solidFill>
                <a:srgbClr val="8AD08F"/>
              </a:solidFill>
              <a:latin typeface="Trebuchet MS" pitchFamily="34" charset="0"/>
              <a:cs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051720" y="4551284"/>
            <a:ext cx="68407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b="1" dirty="0"/>
              <a:t>С</a:t>
            </a:r>
            <a:r>
              <a:rPr lang="ru-RU" sz="1600" b="1" dirty="0" smtClean="0"/>
              <a:t>охранение </a:t>
            </a:r>
            <a:r>
              <a:rPr lang="ru-RU" sz="1600" b="1" dirty="0"/>
              <a:t>достигнутых соотношений средней заработной платы отдельных категорий работников бюджетной сферы в рамках реализации Указов Президента Российской Федерации </a:t>
            </a:r>
            <a:endParaRPr lang="ru-RU" sz="1600" b="1" dirty="0" smtClean="0"/>
          </a:p>
        </p:txBody>
      </p:sp>
      <p:sp>
        <p:nvSpPr>
          <p:cNvPr id="16" name="Прямоугольник 15"/>
          <p:cNvSpPr/>
          <p:nvPr/>
        </p:nvSpPr>
        <p:spPr>
          <a:xfrm>
            <a:off x="363316" y="5697376"/>
            <a:ext cx="1584176" cy="731779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90000"/>
              </a:lnSpc>
              <a:defRPr sz="1600" b="0" i="0" u="none" strike="noStrike" kern="1200" baseline="0">
                <a:solidFill>
                  <a:srgbClr val="000000"/>
                </a:solidFill>
                <a:latin typeface="Arial"/>
              </a:defRPr>
            </a:pPr>
            <a:r>
              <a:rPr lang="ru-RU" sz="3600" b="1" dirty="0" smtClean="0">
                <a:ln>
                  <a:solidFill>
                    <a:srgbClr val="35873B"/>
                  </a:solidFill>
                </a:ln>
                <a:solidFill>
                  <a:srgbClr val="8AD08F"/>
                </a:solidFill>
                <a:latin typeface="Trebuchet MS" pitchFamily="34" charset="0"/>
                <a:cs typeface="Arial" charset="0"/>
              </a:rPr>
              <a:t>94,0%</a:t>
            </a:r>
            <a:endParaRPr lang="ru-RU" sz="3600" b="1" dirty="0">
              <a:ln>
                <a:solidFill>
                  <a:srgbClr val="35873B"/>
                </a:solidFill>
              </a:ln>
              <a:solidFill>
                <a:srgbClr val="8AD08F"/>
              </a:solidFill>
              <a:latin typeface="Trebuchet MS" pitchFamily="34" charset="0"/>
              <a:cs typeface="Arial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123728" y="5893988"/>
            <a:ext cx="68407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b="1" dirty="0" smtClean="0"/>
              <a:t>Формирование бюджета в программном виде (11 МП)</a:t>
            </a:r>
          </a:p>
        </p:txBody>
      </p:sp>
    </p:spTree>
    <p:extLst>
      <p:ext uri="{BB962C8B-B14F-4D97-AF65-F5344CB8AC3E}">
        <p14:creationId xmlns:p14="http://schemas.microsoft.com/office/powerpoint/2010/main" val="4073974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60203</TotalTime>
  <Words>1825</Words>
  <Application>Microsoft Office PowerPoint</Application>
  <PresentationFormat>Экран (4:3)</PresentationFormat>
  <Paragraphs>485</Paragraphs>
  <Slides>18</Slides>
  <Notes>14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Arial Narrow</vt:lpstr>
      <vt:lpstr>Calibri</vt:lpstr>
      <vt:lpstr>Tahoma</vt:lpstr>
      <vt:lpstr>Times New Roman</vt:lpstr>
      <vt:lpstr>Trebuchet MS</vt:lpstr>
      <vt:lpstr>Тема Office</vt:lpstr>
      <vt:lpstr>О районном бюджете на 2021 год  и плановый период 2022-2023 годов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Расходы районного бюджета, тыс. руб.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ГФУ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 основных изменениях закона края  «О краевом бюджете на 2016 год и  плановый период 2017 - 2018 годов»</dc:title>
  <dc:creator>Отдел бюджетной политики</dc:creator>
  <cp:lastModifiedBy>novi</cp:lastModifiedBy>
  <cp:revision>4258</cp:revision>
  <cp:lastPrinted>2020-12-15T11:19:20Z</cp:lastPrinted>
  <dcterms:created xsi:type="dcterms:W3CDTF">2011-04-13T10:48:20Z</dcterms:created>
  <dcterms:modified xsi:type="dcterms:W3CDTF">2020-12-15T19:39:31Z</dcterms:modified>
</cp:coreProperties>
</file>